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8ThnhMH/lbxvpgtLjGAbyADOa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 snapToObjects="1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7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7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9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0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0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0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3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3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5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5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5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title"/>
          </p:nvPr>
        </p:nvSpPr>
        <p:spPr>
          <a:xfrm>
            <a:off x="874220" y="554318"/>
            <a:ext cx="9404723" cy="103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Purpose of satire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body" idx="1"/>
          </p:nvPr>
        </p:nvSpPr>
        <p:spPr>
          <a:xfrm>
            <a:off x="1204912" y="19767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Makes an argument using comedy</a:t>
            </a:r>
            <a:endParaRPr sz="32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Aims to provoke thought about an issue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Reveals cultural assumptions, prevailing moods, and sometimes real insights about events and trends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Can be visual, musical, print, video, etc.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1204911" y="19132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 about content, context, techniques, and satire in the following contemporary political cartoons?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879" y="147714"/>
            <a:ext cx="8484242" cy="6369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733" y="222335"/>
            <a:ext cx="7914228" cy="64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pic>
        <p:nvPicPr>
          <p:cNvPr id="223" name="Google Shape;223;p13" descr="https://lh6.googleusercontent.com/yxYoxKwy_RM1FWlWD2ogYju8yNGHVWb3XJwRMEURsJ6LKVXFP4zXVef9Eq1PIl5u2tq_iRx80Hd3yRygZi937LACSWO4M1aQ5EoqvqduwCuXAhCVz0nsWBn_HMZhYxwHYGZ_0rt03s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264" y="422072"/>
            <a:ext cx="9163250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1204911" y="19132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appear to be the main differences between older and newer political cartoons?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Satirical Techniques most often used in political cartoons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-Symbolism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-Stereotypes and Caricature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-Irony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-Labeling/captioning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-Analogy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-Exaggeration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-Incongruity (when something is absurd in relation to its surroundings)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-Reversal (when normal order of things is reversed to create humor; “order” can refer to chronological, hierarchical, etc.)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/>
              <a:t>-Parody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1523255" y="20976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chemeClr val="lt1"/>
                </a:solidFill>
              </a:rPr>
              <a:t>A LITTLE HISTORY ON POLITICAL CARTOONS AS A FORM OF SATIRE…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Thomas Nast</a:t>
            </a:r>
            <a:endParaRPr/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460376" y="1853248"/>
            <a:ext cx="10512424" cy="43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1840 - 1902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German-born American caricaturist and editorial cartoonist 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considered to be the "Father of the American Cartoon"</a:t>
            </a:r>
            <a:endParaRPr b="1" baseline="300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Criticized Boss Tweed and the Tammany Hall political machine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Among his notable works were the creation of the modern version of Santa Claus and the political symbol of the elephant for the Republican Party.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Contrary to popular belief, Nast did not create Uncle Sam (the male personification of the American people), Columbia (the female personification of American values), or the Democratic donkey,</a:t>
            </a:r>
            <a:r>
              <a:rPr lang="en-US" b="1" baseline="30000"/>
              <a:t> </a:t>
            </a:r>
            <a:r>
              <a:rPr lang="en-US" b="1"/>
              <a:t>though he did popularize these symbols through his art.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Nast was associated with the magazine </a:t>
            </a:r>
            <a:r>
              <a:rPr lang="en-US" b="1" i="1"/>
              <a:t>Harper's Weekly</a:t>
            </a:r>
            <a:r>
              <a:rPr lang="en-US" b="1"/>
              <a:t> from 1859 to 1860 and from 1862 until 1886.</a:t>
            </a:r>
            <a:endParaRPr/>
          </a:p>
        </p:txBody>
      </p:sp>
      <p:sp>
        <p:nvSpPr>
          <p:cNvPr id="166" name="Google Shape;166;p4" descr="data:image/jpeg;base64,/9j/4AAQSkZJRgABAQAAAQABAAD/2wCEAAkGBxQSEhUUExQVFhUXGB0XGRgYGB4cHhgcHBgXHxgXHxgcHSggIBslHRgcITEhJSkrLi4uGB8zODMsNygtLisBCgoKBQUFDgUFDisZExkrKysrKysrKysrKysrKysrKysrKysrKysrKysrKysrKysrKysrKysrKysrKysrKysrK//AABEIAPIA0AMBIgACEQEDEQH/xAAbAAACAgMBAAAAAAAAAAAAAAAEBQMGAAECB//EAEcQAAIBAgQDBQUFBQcCBQUBAAECEQMhAAQSMQVBURMiYXGBBjKRobEjQsHR8AcUUmKCM3JzkrLh8YOiJFNjo8I0Q7PS4hX/xAAUAQEAAAAAAAAAAAAAAAAAAAAA/8QAFBEBAAAAAAAAAAAAAAAAAAAAAP/aAAwDAQACEQMRAD8A9txmMxk4DDjWMnGYDMYTgSrmCGHQnpy/R+uB8xndQIG0XIIPWABvy8NhvOAmXMjVzJiI5Wnl+O+C0aQD1xV6+cliRI5aoO6ss7EHZ+W5gciMOeH1iFOr0EiTYnYbeZPKTgGGMjCfiHF9Ckib2BG+8C0WvHjcdbd8DrMxMm0bAWmd/Cx+XgSQbAzjMDV3ExcHyP1AxCajrznzB+pjAMMaOBEzn8RX01fljo1pEgGPOOfiMBMW8D8MR028G9R4YHeOsTFrfjjkVOVj+tt8AT2hnYgeRxNGAezvdb9Bb6zg2mItBwGYzG4xmAxcbnGRiNqyixImdud8BLjMYMYTgNHGsbnGgMB0DjDgfNZjQAYB6ywWBG97YEq8USIdHAPUAg9YKk9fngCKmeQbmLxMGJEzf0OITnFaNNWn8dM/9x+hwtqVaNSNFZl3iHZYmZIDoR1wvqcDWoIp11LadALJScgTMAoVaTG5nAPc0tR1IWGmAYYNad/uiYn6c8LGyz02ll0qIAG4FtpFotPoMK8z7OZkSVelqipBHbU4Zx3TfUsIbgc8B5TO1VT7R3Ms3dJLBQZZYOkatKsBMXKt4kAb2x7YpB0kqybQdTaWNxaSAt+reeG0NNWSICyW6mAbdQAT6q22K5UzQGbpg2XT7vMBS8k9Z1Df+DwxNX41pMmIFrje5YiDsABEcrcsA4qZRWqU1ALPpBgiSBYkmWAv49T1ENeHZN0IsAIEweYBBkepNvDCLhmYNIkAy7KoIAJMr3RsLwBpJsBp63xaOHzpusbcrc9r+WwA/AJ6tENvGIDkxy+eCYxyZHP5f7/hgIUyx5hfhP1GOKyW92PJQY9Zx0rna3wM+cR8scCYYgxc9evht+vHAQVWMQoM+Ux6asRmo0bT4Aab9PenEwqkbnV8fqwxH2cnaR5rA9BfADrmoJOm/hNvU74Ky2fm2pPI7/IYiqQDyPqL/icTU1BEwvhe3yHLAGLXkTB9L/UA/LERqP8A8iPrbEdRhNmbyEf8/HEVNknmT5x62E7dBgJ1plz3tJj9bA4JWgBsT5SQPgMRZabxt43/ACxOSZH5W+ZwHSCP1ONjEXbi3+34mcdGqOZjzBGA6OMxgYHbHQGACzyNGoDa9gCfmRt0xTmqPUcqszckFjYNDNzgCSJPMr1xeagtbfCvK8KQpJLAm50uRe17He28YCt5Ph2uSWUnYRJBJAIv4A7RyM88Lchneyd6WYpS0iTYgqLEgEGJ3ETMDkYD+odMAcjYTe3K/p8sScOpA1AwEFlEm97ncjc+fzwC3L1KeqBKAEn7LXRIBmxamwDnlcR67DcQrlaThVNwCPCGVQfCCu55emLZ7S1Vp0tbTAsSOWPMeKcXZiSCCuxHIAsnekeV4mMARWrjtjrsKdMWnmHcKPIyTEXi++Oa6sWpqCxCGq1RhBCw7Ihkgj3lcd6fI3BUHMM1RnqMNKwjRawDEzFwNwLn4i5VLOu6EjSNfeME3Mlha3PUbc2O/MLxRoUqYYhmZhyuSzTEknUSeU3N1vfDrK5tgmq566QInnczNhyn4XNS4aiBQzCQRqUFtICX77XssACCIA3knSHVDMT3mptB6F1UeEKFkROmQQRJLCcBYcnn9UCJmb2g+XMgDnHLBpnlGFnDuIIe6oOk7HSRvPIyTcR1we+YA5N8PzwHFRGJH4Rf1Nx6YjTLMBc+QBNvkZxK9e23Pzxx++fjy8bc/ngOalBo2H6/pxwgcctucx9eWO/3w8wPgfxx02ZabAeUEnAC1Khmxjb3Y/LHFVmm0T0Ok/Hf6csSVuKhI1OgkwBB1ExMCJvA2jER4u3/AJbMOpXQNhvrAbY8lwHVMvEd3fewj0gDEnbMFgsOlyBeML8zmajWHZoecXHkG0qfliNMs4cM9RjHIjkQbA7c+mAMZ23BF/A/njqlVFu8Z6C8/FCfmcabML/CT5kfmMYt+sdNKkfOcBKtWepvzB/LBVGpzuT5xhZK27wXw0gHymBz6dcFUTG7KfKT5XvfAHjMKfDzxKrA8xgIz/D8f0MFIZGA1U9077csQ5AzT+WJ8x7p8ueB8hPZ+OAqeeeJaAYOkj6ficNeDpZDNisA+p/XxxS+J8VRaklyVb7ovPr0k7RyN9xi3eyTM1GiQd6c7jmTymcBn7RGAyjE/wASj4sBjytVILSLEQYEAhp7vgBfxscen/tNMZJ7xdbx/MuPJKWaLMEkEyTpgmdp3EWj5YCTIsap0PemtQl4FiAV+sCfli1NkacyLK7dnoO5FiVk2B0yAw2Ak2BIUcIyjgEOCuly7jmLgwfWPQCMWjg0OdTK8DuiAZ1b1GAIifu+An+KwPeDZNTcySYaGgi+xgibHb+GbYcVqABvTB+J/HCzIMNX2aMDEamUgg+AJmJk9IgYevmTyA9T8cAMlJJt3TzF9/LEo0ydmPkPwwFxPiq0Uaq7KqruZMb7WO82jCSl7aZZ9kc73pyZgSSAGUm3mbjngLKAP5R0gbfMj6YjTvGBHOxE/QjCzJcdoVSVpsjRFihkz0DEsbdOuGNNiNltv/Zkb8pK4CdqRiwHhe3n72MRZnvDyF46x3sQVs0x2HzIt5RjeWzEG7iehNx/24Dn90XkijpCqD8qknGLlhFzM7QPnd5xPUzN4gnxt+IxyK020gecfGQMBHRoreQZ/urfykk/PE5ymr7pA9AfPc/XEb5oLEnTMwNXQEk3jkMaGb6CfIj8DgJRw8X/ALT/ADD8DiYZUfz+rbek4BbPmwsP7x//AKx3TrHkaZHlJ+RwBS5f+Qj+qfxxI1PosHrA/PAWtTMhfLY/NsbSvBFnA8WH4vgGIp/qMbGA0rzFiL+Lfj+eCFrqdp/yn8sB3X91vI4Gyc6De148MFvsfI4ScZzZpZKu4sQjR4E2X1k4DyysKTUaxaRWRoUkkKw1wQBzIEz58h73o/sZTP7vQN/7JLzvbFRynCFVWSv3qQ1XQsWp3PfCgXCgXn53xePZejopIs6tKhZiNQEgNBuJF48cAB+05JyL9dSf61n5Y809hjTpDMVKtBq5AUMgiQCe888o3memPUv2iLORq84KH/3Ux49wrMVBXJ1Ko0ldTyFKndGIsVg6ZPIeGAuXEs9TDN2dGpRprT1uWghwyqwZTqJPdPemL9d8C8N9pc3XtksuNAB0k94nTpBeWhQwJ2mbzfYqOPZwmjoRxpZgg30wdRYLJYlBYSDsQJEYL/Z1ms32bUsslNmHeioYCXA1CCCT4SPI4C18E4/nEqUkz9Ds1rHs0qAAEuF91hJMmJFhu38IGLi7aeg9fxxVuGZvM1noGscuyIdTaA2pauiskSajAg9/cDlc7Yacb4oaNN3QM9TSdCCSWblZTtzwFC/af7S6mOVXZGVmfcnnYdB4+kRJX+y9GpVao9PLE9moZVZQpqO+x1IElYGqNXrsRXePPWzL1atRiTAVh6gKvxv+r+t/s/zTrk6TVSz6k1loHdnlpUCRadid5JNyFa4q2ZqDK0zRelVqO6wxLqBSYQ4c/arM8yYWSDzxcuJ10pAdzUzTALaVEc2bkskCbxMmwJCg+0NJs1UFOsrGY2aAdtIV2Uau7ePnYCXOZh6rLOgqqsJXXuxW3fUcl5SPiYB3l0puAyq3rIKnYqQWkEEQRyIxKwH8JPk5/wD3xWaeYanv3gdpJAMCwYzAcCwc2IUBojUWuXzaGZV2ZY1IRBWRzGqY6bDnzwB/715epH1H4nHGZzwpqWPSbnf4D9RiClUAPepED+8RfqO9f5DCHidTtav2ctRA7rEiCdIm1jokm4BLf3feAgo2ZNwZIkHZVE2YggiBeF3M7jvFbNQGlYLAnqSCT1NoHjhNla1FVg6zzkBZb0PkOfTE2XzAOy1CN4I/AGBgGTOObD5fjONUqsH3jHiV/X/GK1nONstXTSXug3LN5zaRHr1GHmXzOpAWLAkbSPK1+uAlfMaidJLQYMGYO8E3gwR8cYiGfvf5j9QMaZgtjqBH6kjENPOnVAZtt4te34evpgGIJ8+d2HynBeU529bfhhJUzbLJGkmBuBbe5jkYO/THXAuJGrVO0dAqjleee4nAM+J5zQJ+6LG+5JUAeRmPXwGKhxrii9lWpkEBkLRv7mlhE2mwv488OvaHOQGQAHUrCDzMju9L2H9U4omYqSeqlX0iLnu91QJmY0mN7+OAtfC6faU3qbzKGLQ5uwA3A+8vUFfUjOe0S5cIERqjvOhUuIAWST0GpRyk2tiChmkpUabmNSNJAYDWqIwYmTuokeekbkDCz2cXtKju19MBZM2Yywn/AKajAHtUOZzALVVr0JCVaDK1LsWF1YqXv3hMPfmJEEPans1ljcUgDG625R5RipcZ4cSzVqdR6daiyqtRSASrAAK1oZQRMHk0chg3K+1LKmvNU9NVNQXQYFUgElY+7ZSxVgYEkG2AN4l7Jg1GrUiA/ZuqDSIV2UgOVG4kywEEwN8eQ1a1TI5p+wqwAzolSQQRdb8ptN5uMMvaX2szOYpMtSr3Hb3EhVsbqYuVAiQ5a58MN+D+z6pRVqtSgjOO0CvmDSZVJswGl5BiR+oAT2ZqLTzNArmQ9Nm7auoYnvim/wBoSZlixAnnPgDgv259sFbQlCpKnVqInvExpFjJAB2iDqG+CzSdqdSpTGiiqs2oAhqnc91S/wBoQxAhjp5924nz7i1IDMDTAUsgUjaLKWE7rIMHngD8v7PVK5CUkLOTLOPdXbu9JF7Ak9Yx7J7C8NehlqdJwQUDpPUCtUCHzKAH1xFwnOrTyqGjT1IqkgiTCqN7hQ0+BJk84xFleMVq5Uo+lSdJ7hQF7d1dS64E3PKNzeAH417D5NWNbQwd6hd37V+8zEtEFoEsdlA8IxWOOcaXLgClq1G8VCWBHevc61PdO9rTGPQuJcPK5eowZnqimxUy3vaTADEllUnlMXx4hxHiypnKOhNehVLXgmqyySSfe0sRv95T54C7N7RLoBak6ODLq406IWSQxsTHKdpmIOGlXTpUgRbuq0pEidNNyJWSLr3ktdDit8DyFHOLUSoxOgjUFYqWJAbWT7x7x2NgV2vhxVNXLw1QvVpLuynvKJEFkmO7zbpM9MBI2T7xNRmNKAXhRrVQT7wFjTlpNRZECCFjSzGjmcoiqUqM+wA0tNyBN9O0z433Nsc5Nw0FSQBdTp0lSZkhgIvflFzMi2N8RquKLpTEmNWgDkt9VMciIkpewlegAutxNKalgtgOYifWf1PjirNxqoKtjBa5jlcTp8fr4Xx3mHA1gVFqFW3Ugh4vNuohoB5+FlVKmGqoWJCzf4XJtcCBPWMBy9V3qEC6zMyBbzI39MWvhak6eWmI76+gJ0iSd8JG7tPQSdbCwBFrkiR5Aeh8MFZPNoFJfkNNtj4wb4B1xfiFTtKkEQElu7qsliI7RRqvcTNjbnhauXIaNK6i6U50MGLOsr3xXmY3M9Zxqo+tZBuVYeeoapjqSD8vPBuQzrKQSC32qsJ37qkCfh88AqzGdYOJEaqeoG8wGYRDVDAmTv8A7vPZd4zCgRDKQQCLGAes8p3PvYS8VrjQZhXCKq+lV/zjbw54k9hn+0RgEu0HYMs2+HTywDj2y5iQe7qO28WJ8QVmb+uKPl6jPVQgHSp1sdgq60Yk9O6I+QxdPauiJa86lgjlygef4Yiy606aUtOVNWo1NXOgU5nSJJLutyekm+AQrxJa9Wl2WohxUpWIEghiJN4BInyO+HHshSanTq6lOoVjINjanTEbcpOOa/GWA0nIVyBPvU0I9W7QyfriLhXFmBq/+CzKh2kBKcqoCIvWd1nnvgHeYoFiwn3kiJ5wIMRvqx5z7W1XqVQ2madMqaZAGkPCaiReH1rBJgGABti7vxgKj1FFUOik/aUXSDYLdlC+Z88ZQ4XTakFhWDAIWYwJi5Zelp8SYm9wovCqlEaalZCURFhPBxqcAj7xY723+DHhJUaGrk9mCWoUDB0h2kuxEEyRaec4RZiqiZ00qlPTTWsy6dUQgc6WYiZhI2N+W4w14bxNlqfvbU1enqgl4BIAMlQzBQAbCLwpnxC4cT4v2GX7Rqep2AhWMBZAA1W2ubc58RjyzLZFaxALFhSXUxOxVRSV+UxMHnueuH/G/aBq9FxGrU5ct90INlUQC0QJY2kmBBnDn2O4DFKtqutTVTWBuJh3BPIlRB2OknYzgL5w/M0nywSmykaNAAIFyLAxsT6YrGW4si5gup7tLLVJVt1dayEhugaReJ25mMUyr7Tfu1V6agVAhNItATWo5HSLMjagHAjvGR154Vk6r0azmVFZqfeJNRxpLtp0wgJPeYkQIWbWIC4e1Pti/wC5KtMh6tU9m5URo1a+6V31FVIHIgE3xQPYfg/7xmlAEnSxFxc21EzuLnntOG2e9ms0qlVZxSqGAuqNR1KhDBLEXECTbyw2/ZpmcqlQUTSFLNFTTFQszLWiNS94/ZvtYCG5b6cA8ThtPTo0dk6H7sBlJ5gx3lbxEHmLEAzLOA+lyAxNv4XME92edp0zNjuL4ccT4YAhctBQE6wLKu7T1WBt4WjcJnIOpG0NNuTK9pIB2NotuLGBbAC53KPlpqUv7I++gE6D/Eokd3qOXl7pOXrrUiGGsBX7rXWdmnfcHcXg4FTO1KesSGAaBTYw0QDCuxhrEWM7xI2wpqZ2nTZhln0tpLii6nSwiSUi6tYjTuCIIGAk9ocrp+0AAV2KuAICVI1FhzCOssNwCriSAMQ1clM6WDAxG3h4bT+rjBvsxxB8ylbUVYHuo+xLr3knSAO68LbkxnqbJluC5fsQ/Z/2gD90aYLCeQEm95mTPlgKU9DQLC99jeSfz69DgpMvKE6CG/5/2/VsP83lOj6vASPSTq5dRjWV4dV1ghRpAlgAFAPId2563HLbY4Ct8MyT6FYqVY+8CQDfVFiZ20+gOCOO0qlELcEkta4NlYiNp7zD6XnFmy/Din2jqB6E/M8+W2B87w01n7yG3JmYRboDE+g/EhWitTSWMswqqCVEyJjSVKz70CL2O4Jw84JTY1qJlpaGPSZYt8yD4zibL8D0sIZRcHS15ja5BtiwcHyBQLJUlBpssegvbAKPaCmCWBYKrWm20CRHTr5jecRZFYqUv8Ff9cfQ479pKiAkll1rYKWAmSurzIADdbWN7rOF51DW0BhOnrEnWpgA7mxNvDAWbaMLM8nMcj57PP8A8gRg0yQp8vqL/AnAHFnIS33tJ+a/7YDvKcQrV6fZspJZXBB06SCHCqS0EyImBgLgeSarTrUHJWtTlWNtSsFBpvqBIn3WBHniGgdMOBeBaJ3i0RgL2h4/Uo5vKvTUa3VqdTow1J2ZgxJBL3sYJ6CA864zx6oczVOYCGpOg6lsCsqRBmR4tJ28IAqcUNR5rBiBsq7ADYeI+WLT+0H2XqLW/ehT1LUbvgCSr3+7/CYPhY9Rir5nJ0gA9Jx3hq7MxIubD1BHXrgLR7NVBmAtAAh6x02FwsyGPkoYjbzuMeh+12dp8OyUpAcDs6QMbxaB0UCbdMVP9lGRQNVzbmKdJSmpuR95vQALfrOBP2gasxVp1HYqrqwVGsECgNEROsiAehYDlJBZ7CcAXNVKQYSrNLybwNZC9RIRmnxGPT+F+z9AFWprCFqihSZVAyVQSguQWDKDeO5MSTipfswommaVS+k6xf8AlFEAjyNRx6/C+ezOVNOgiOb9q/8A8yMBrN09WZKjamlFwOUtVqdf8NfgMeS8fygGartSOkLnKtNWFyrJSRw3mtQyD1Hhj2fKKDXrseXZif7gY/IsfjjzXiHCO1mLTUq5gwv3npZEses6i488B6BV4v2/Df3hRBekGI6ExqX0Mj0xLwHh6HKJTdZUgWIj3bAiIg90GReb+OK9+y/L02yb03RGNOs6HUoPvaXO82mobeEYuX7lSA9ymP6QI8umARZ/g7UlYqRVpwSwcgOFAJ94914272kwLljvTeLcHV6vdZKWpVQpUXSdMWCqQAwEG4JBuNhj0Li9IGnoWow1kJBbUCGIDElpaInYifXEXGcojBmrKHCKSdLMpgSbJME77tzOATcPyAoUQiDaSDzJJJn4/rnh97PlWpMLEq7LNtidaD0R1xK/BKHKkqf4c059UInEaZijlQlEAqoUkbtAG7MTLbm7sbk3M4CetkFgmCfAW+e2Bf3QSD2beHOPDphwTjZOATV36LcdQLn0878/DG9QiDTA6b/Qxz54bMoIwDTzNMVeyVDMSWgQIF5JM9B5kYAVKwPdKmPFhHxwVkUvNrcgQY+BwRVKQZ09fztviOlQQmyRebiBPWDz8cBrO8Ppv3mEHrt88VvO8CoMYV6ZM+6GEn+kA/COWLXUyqMZZFY9SAY+OJVWNrDAU2hwmvTH2b1bHY3Ujp9pEDyvhbxLiDBNLqLCAQYiIixmdvDwnF54rmQlJj4dYx557QuApJ2hrW/mIwDOquggMYMSIUGQDeD58iAfHFH9vHHa0ioYsqzJ5SakC14Og/7Yv3ER36ccxUHwdTime3uS79M/yA2/h1ulvCanywCs/tAqNo1oRobXKnnoqLGki06x/k+AmTbK5uEp5apRrnlTZeyItqY6iNA03sBtc4Cy/DbI5FnkAxMMp2PUGYjEnAODmpmFSWUSdbAxCL3nk7bDnbAX3M11GTpZegBTV6qajruYfvSFWNxMBiCEe8CMKPbYg0qFfVq0SI23UOIHoQQPAbg4pGcSmatRqalFLEqJPuwwQm8ltMyTzLdTg1FNQFXZmJCBZMkan2Ez/MTtecB677G8LFOnlUi60Axtzdg7eHIeeLUkalH87/Q3+YxFkMuFcRypqvoI5/hjqowFemOgqn/8c/6sBDxOjFBwLGsQk+DvE+YVicIeDUdbVH0yrVhTUxyBZ3PkXcDyVRyw24s2qnTEx3WqT0kaFF/8U/5cSZYrlcvTJW5ZQB0Lm/IbCWI8MBX/AGJqBK+bUCFLmr8alZeX+FizI/0ifH88UzhvBu1qkioyHstRI+9qqMYN7+/IPieuGmY9ikMzVdmkhSwU7TEwASJA54BhxGkGzGXJmCh2JEEFCNjtGtf6/HDDix00Kx2PZtM8u4xn4/TAHs1mHKRVIZkLKGj7oAIk8zY3tYjzwdxlf/D1550W+VNjgNce4n2QCqRrbbwHM/W52AJ5YG4Dw0n7SpsSGWd2IHddvAT3V2HvEaiNMNPhQeoa+YlqrC6X0Itu4VDDULCZlSRtzLd8zJ94Drcj5xtvefXAHRjCLY4VxyiInx+EfPETVSSPeHI6RPL4x6YDivqUai9hMgAX6ASN5gYEynBiO8799vegW6xve/PngynQLEFtVoMMRcjawA23vgwYCBqBiFhfIRHwx1SoEbsSfHEs4zABcQz3ZCSsz4x+GFlH2mHaBHQpa5J23vtcWPwJ5GLBhP7UUlNBmIuux5iSJv8ArbAc+0NJioYQVAM/njz/ANqnIptBMaW/0tHxx6Pln0UA1+7qta/eYBb8vyx5/wC1pLU2JO4fw+6/5/K++AfVxLJyu31pnFX/AGgGM+FP9mmVRTHXXUIgdSxWB4YslUd6l075j0pgfXC72n4clR62ZqNGinT0LN2ZgFQkfwyHAPXVzFgp+Uirl1HixA5yHkAQLHy/3wVlwKGUq1La8w3Yp1NJNJrN4hmKp4FjgPgNNqg/d0Eln0m4kSxhgOhmJFgR44d8UZKmY0relQilTHI6JLPAt3nLHxEYBFU4DGXeu8AgFQOlmO23l4fOLK5T/wAVlEX7yUW/9xpt073y+Nt9rbcNaQO9uf8Aj4wfPlZNwynq4nkhzC019AzsPkvywHsGSPePhI+YjCLjNYivpXdkdB5u1JR+vDDThp+3fppt8R+eE9cdrxSmo2po9R/8yhB/mAM/ykeQN6lLtHqDkGSlz5LqPP8A9T/tGGOZyodkJ2Qkx4kQPhOAeEAlUJ3bVVP9bEgeggegwxzVYIAT/Eq/5nVR9cBWuDUR+8sALCioPwpkfjiyJTFhG1/PkTiscO4mlPNZoMDKikLCTBpKQAOmGFXjdRrUsvVJ/iIhR4zzjoMBx7P0xoqj/wBWoJ9AI/XTBPG3IoVv8M/6TP0x3wPhxo0tLGWY636aiACB4W+uN8eSaFX/AA2HnY/n88AnpZhjGkMx/lDkCYsGUFRvPw5YNp9vb7JupkrHwD8ukcsOaIET1ufGwv8ALHYwC8ZpACCAk/xysmPuhxGDEMCTHW20fl4xjM3V0oxmIB+MWthTwzJpWp6qqJqJBlBo3RG3Uz96d+eAYPmN++B5KSf+PTED0nN1qmP7ur8TfyAxA/s8ovTqVU3tOoGepI1kf1Y6pZF6axrDRzDFDtYBSCAd7yNz1OAPAYaRdhzYmL+P5AYInCynkpK1A7EmDBvuLWJt8cGUQVsTv4k38jgCMKfab/6dv7yf61w0nCz2jSaDDxX/AFDADsurKG8e+Z6997Yo/tRTHZNcn3o/H1JP65XHOVuzykbfaMseAqtPyGKt7R0SKQJmXQnb+9vPM3P6gg1zakPTA5av9VL/AHxr2roImVy9aqrEU6i6wNzTdjrEReLMOdoEScR8Qqw9LoRU5fzUvzPxwVx5+1yNNVPvVEExIEFiGI/hBAJ8AcBT+F5T9yo5jNf/AHWqNRoHxZmVWHl338kQjfCPhlR0iV7uplKysiGClgoMWYqrDaWUixADr9oWfAqUaCzooBWYdGIFj1K0wiz1J64DTI1HqO9MKKiu73+9pqVJpm06YeJB3G8xAOPbttOSpIDIJAiN5ggXO1/1JxDwTLA8RyxFgtNGtcf2dcz44Se1XHTWWjT7OojdxoNyAZ5g35RIHPriz+zRDcQv92hHL3lUiNt/tGtykYC+5Aw9Vz0HrvhfwzLkUqtY/wBpmG0ryIUsVT5s1T+rEzMTSKr71R9G3oTHofQYLzJh6SD3aYL+RA0IPXUfhgCsml2tAEKPIW/DA/H62mmnjWpD4VFJ+SnBWWbSkta0nwxWOLcRNdu5dFYKsG5bS+o+G4A5yuAL9nsuBm84/Nuw+C0iv1U4smEPA6n2lYgEyQOVoqVgJv8ATDSqKp90oniQXO3SVH1wBIOAeNVAtGoWYAaDuYvB689sI892lKRUzRIkmEYKQZmyqNe/3QTz9U2W4wqNFFDUYyO+oB52NRiHG3MxbAW/J8Zo6QpcIygAq8qQQLjvbnynDBq4v4YpOd9qmZjSrUUQglSCBVHo0x/24jybs51ZQOOvYmaZNiJBlAYi1rX54C4cVqns3ABmNVr+6Sduvd+YwP7OBloqDPK5tYgRblbTbxwC9LPNScFKQJUgHWQ4nlEFSfHUN9sQU8ozALXrvT+7pZdANwAAwPZtYcp3E88A3q8QVaiIaihmaNJYAnvNYCZNh8sSIDog8rE/5x68sVmtwBKFfLGmrC7lybz3DFrAfDpi1VG7pHiT/wBzn8MAt4Vw0dmhLse6pgTFwLwOv574b5VQBYzFr8vC98KclVK0aZQT3EmXiDpXbVHPxOGmVqiAPxnbfckx44DeYfTJg8tvOT8sLeItUrdxFGkwCTqgTuSREx0B6eYbVqGr9fDHSrAA6WwFd4lSLNTy8se9qLkbkkteAB+tsKvb2FEdF2g/7+eLJw+mHq1K39C+g735fH1qH7STqDD0+ANsB3xjbLnprPpCkbdYHxxPw/OaKLM1lpw0G0t7qLJtcsqmeVTwsszTjsMpvelTA8e4s/L6YnoVgCJAKsWqVByOpIRTf/yzJ660O4sFO4gG1szmXYkuSNybtbxnbx8sXj2OKPReoVGsBhPPvhGI/pcuPjhTxH2epmDl2NdCNqakuk82KqVMc9jaArGxH4NxQ5WroI7tUWYDu6gtRYMsCN2O25A8MBXeOFXzB5BVRI6wu9vFonw8MWz2JyGkI6yzFTUPMx2mgRe9qa22iBa2KtnsmTTaosMdbJAaZYGAQRygAYu+UR8okU71BSGXog86tRyRtyHeY9Ap8cBbskFlm+5TkAnruzfA/PA3A5rr2zDuu0qCPuJIT4klv6jhZxWidFLhlJm1VFmvVFtFMQajzyZiYAG2ocsWkPTpUwbJTVRHQKBYfDAQ8ZJNIqphm7qnoSDB9DBxX6+Yp5OhTpso1VCraD91KYDVHY8oAPqQLm2CaXHabIc0wOmTToKJ1VDsQq7libeh6YQ+0eYCF6ldQzaQ1VRcKmodhlAf46lQgt5cwJIE8L4zU0toCguzMWPL7at1IEgGb/LHOZzbvapXYk8pgHyRYv6fkWnAOFKdPaqC/YU3YCwLu9ZqhgfzHba+LHQyyJ7iKv8AdAE/DAUvKcHc/wBnScDqw7MDz1d+PJT9DhmPZPtBFZxHRBcf9RuX9IxZhjDgKgfY0Ur0oqAcqka/Rj3fkvngWpTIbZ6VT1U23ggglfEEj6G806gYSpBHUGccZnLJUXTUVXXowBHwOArGU41mEs2mov8AMNJ9GAiPQ+fPD2hxam1mlCeTiPnt88A5j2fgzRqMv8ry6/EnWD07xAt3bYCq0nog9ohVebL3kHjtIHmF88A4/wD8akSrpqQqdS9m0LcXIpmadxz04kNKovJagv7vcbnsrEqTffUo8MJstmLaqZsb6kPzIup9Z38pYUuKMPeXV5WPkALM0f3dsBXqVOpTVRUDIwAHe69Fb3T/AEtz3xYuCU6gkueQ8b/XwwVT4jTaxMHbSwvPToTHSd8SCigIgaekWHw2vgCcLuLZ5Epv3pMRChmImxJCAkeeGJxoWtgEnBMw7UlWmo7tmZ2iSbkqqgyJJ3K7Yh437NLmx9rUbVEdwaV84u0+bYMzvCV1dpTmm+5ZLBusrN/h03gY4p16497RbYgHvdZEGD5eJttgKJxrg+Zy60VkPTFliZUEAQeYUAzN4i3IYW53Mql2UvctLSy+Nth6bX5b+iZrUxljt6x08B9fW+AamVWr3QNR5gCYjkeQv5YCr5b2/ehbs10ASRt0va0i9sKc7xtc3n6NQBEKgFw1QUtbX7u8nugCQC0EbwMPeNew9RULoFa/9nqgsJkqHAIUwIBk8rjfEWVpZaipWlkcx2xX3HWEOoRLux0xvdoBjcXwFHzqdpWqdixSmKjMKJkFV7kHmvvmOvcm+2PQOFcSqTTZl11VBp0Q0wCQA9Zid2JlB0Ctvqgp+EextWkjZpsxSDMpSmANSEkiAt1kDTsLRIjmJsrw3MKUV9QMWWlDVKsD7kdxE/mYgiLrJnAXTg1NaSuzuGJOrMVifeImEHRQOXiTzwor5irxWr2dMtSyqsQ1UWNSIDJTkXM2LXC35iMTVeAHM00oVqi04uMtSqMAg3vUg9o95LMCJ5T3sWGnw7QqqlNG0LC9pAKADkUT5jAIvY/LdpVrVIC9jVOXpC57KilNNKKCdKsSSGaCxuJ2gj224Wq5JyoulRa4JuWqBhz5lh3B0kdMTcKzCZdHBqqKtWq1RiabQWYAQtMN2kWFzfrE4g49xJqhoLpD0u11O1M6lfSrfZNMaGk6u9F1WJuMA84XTZqjO1op06UdCBrcjwl1X/pnDXCf2ZqnQyl1chtbFSCFep36lOQT7rMY8Co5YckYBVxXNVkdezQskSdK6ixn3JLKqCL6ifhGA6zCsD2j6mItRo/aBJ2LW0s39+FHIcy/ZAQQQCDYg3BHMR0wFU4bLAatNELHZINHen3iykGItp26zgEyV6tKUpKhrOQSh7xBgDVU7PSlJQB4zFtRtiy0wYExMXjaeceGOERKSwAqKL8lA6np64BbPiowFMFx/GB3R4yQAf6dRwC/iWdNZtFMytxAE6iLXm3kOW55Q34Xk+ySOZub7b/OSSTzJOE+aC0D32anTYsSyI0hiSTrqCWVSTaIjrsMMUrIgU6l0xYyL+VpPocARX4ZTY6tOl99Sd0z1JG/rOA3yFVLqwqDo3db4jukk+X5aTjSmQgJ87fhM+BA9cR/vTVDvPIwoHpqLH8PrgIM1WUD7QFPBred9o5W35Yk4G6s0UxKiCT/AA9BdQOX3cddluNM+JM/GeU4OyFFBAWARuBHTkBtgGE45ZgJJMAbk8sYDjeAU1OP09ehQzk7FdJDWk6e9JjnA8dsMRXFgxCs2ykiT6flOIavD0Jn3Z30wCevejVfwIwDnOESxNMAEwSxcmYGzIVIYTfeT1wDEZRZkjUf5r/LbE4EbbdMBcOyjU5DOGB2ARVA8QFH1J29MG4DmogIgjHFakG6ecdd8Sg45JwC9+A5ZpmhSJIgnSJI8TEn1xFR9m6CFjTTs9XKn3V89A7pPmMN8bwCZuCPBRcxUVDBmAXEXEMxKC/8l8B8Z9mjUFqtVl50zUKg+I0wPQiL7jFmxyTgPKsv7JinqSlXq0Dr1FCFKggEBiCsyQetwTyjB9D2ZpGTVPa1T7zuqnVvAKldMd4mCCLnlAF8z2RSqIdZjY7EeR/DbqDhFmsi1Id6WQTDjdQTsy9PESLEnTgJ+FcTWiop1EFMCwZB3fVd157SLEnTiwU6oYAgggiQRcEdQRyxTzVmxgqRbnIO1/11wPU4wmV2rKs30HvTPPQO96i5MXwF5LY4rk6TDBTFiRMHkY54ptD20SowXQaZNgajNBNtgG8RZihvAnBlTNOd3jwUgRymxmPNmv5YA5spRRles/aVBcahz2kKASYnmTGO6/EljuU1J6sIHw35c4wqpmDYQN/eF7bGDvtvfa+JqlUCPkAbmByGr5fXAdVczUY+8qj+QR5bd6N+d4wJQoJT1aYEgC06bTsLDnE773taakXe62B5sxj4b78jANutpaOUJuxY8ruwvy91pFhza8nqcBDSzQLASSegAmCTyuT4nlf0YUqbsLLp8WDE+gUelyPLG1oC6gKo3FiBPWDy89+uCcvllG5TxufxP1nAR0uGiZbveesDy5W8DOGdFAoAEAeGNLTXcAecDHYwGhjeMGMjAaOMxmMOA0cYTjMawG8ZGN45OAyca7TwPwxyRJxy1DpH68iMBIKgPPHDN038p/HHLZckRNvX6ao+uB3yK82Plb6Ry8sBLXzoQXueg/5OBanFBeB8f9saSgQRpDDyi3gTP4j1xqtlSOsdZA9Lt+GAR8SyQraiKjUybwh7pJmSyKRMzc2Ji8xipZ7hpoNLe6T7ygEGSOojeN7bb49CfLk7vpHIAqfmzWPl44h/cAZ1VFjodAF9xYc+mAp/H+N5d6IpiitNlMKZtpMlrLpGom8EMLnHHAK+aFgC1IwdNUsAP7pHeEiALEepM2mh7PJTM0VQdYDX8mCfj0xPQy+8hp5iCD/p+dxbfAD5Ni6xVaG3NNGcT4ayp1DxAWxuBOGFGoossib9Z6yefnBx0vDfCefL9GPACeuCMvlyl4DD8zJvvP8Aem/TAQs6k7jaJBYEDziPDY4koUGERqUdSTPltP62wyUht9xyPLxj8cSgYAXK0NOxnzH57emDMaXwxs4DTHG8ZjRwGhjZxvGYDnGjjMZgNHGsZjMB0caxmMwGueOsbxmAw44bbGYzAcD9fDGxjWMwG8czjeMwHMfr1xHVQAEgAHrHjjMZgJAcbrWEjeR9RjeMwHI/H8BiTL7HzOMxmAlx1jWMwGY5xvGYD//Z"/>
          <p:cNvSpPr/>
          <p:nvPr/>
        </p:nvSpPr>
        <p:spPr>
          <a:xfrm>
            <a:off x="646111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4" descr="File:Nast Gra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3455" y="-180657"/>
            <a:ext cx="2046372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 descr="data:image/jpeg;base64,/9j/4AAQSkZJRgABAQAAAQABAAD/2wCEAAkGBhQSERUUExQWFRUVGBgXFxgYGBYXGBgVFxgWFhgXFxcYGyceGBkjGRgXHy8gIycpLCwsGB8yNTAqNSgrLCkBCQoKDgwOFA8PFykcHBwpKSkpKSkpKSkpKSkpKSkpKSkpKSkpKSkpKSkpKSkpLCkpKSkpKSkpKSwsLCkpKSkpKf/AABEIAPgAywMBIgACEQEDEQH/xAAbAAACAgMBAAAAAAAAAAAAAAAEBQMGAAECB//EAD0QAAIBAgQEBAQEBAUEAwEAAAECEQMhAAQSMQUiQVEGYXGBEzKRoRQjQrFSYsHwM3KS0eEHgqLxFSSyQ//EABgBAAMBAQAAAAAAAAAAAAAAAAABAgME/8QAHREBAQEBAQEBAQEBAAAAAAAAAAERAiExElFBcf/aAAwDAQACEQMRAD8A9VU47nEYx3OMXSxxjAMcs2OkwE7GxxpcbbbHOGGTjBgIZw6xI5GJUHsw2B7hr36EAdRg0PgDojGmGNfEwHxDPFBIExBb/KWC28949DgA0DGica+JjkvgDc47DYiLYwNhBITjmcczjWrAHRxzjC2NasAbxycRZisVAsbmJgmLEyQL9I9Thbm828Epl6tWOrFac/5VdlP1C+WAGxxyRhHw7ja1Q5QsrUGHxabEmFghhDXBF/dCOuH30OEcrkrjkjHTHEbVhEkxG82/fCNmOxjVMAiZEHaO2JQMSqOlOM1YwDHa08aIQPXAIB3Ow3J9sctxACxSoOn+HUYfVFI++OaWWYXChW6s51e4VfPzHtiHM5arEnMaR0imov0mSbdIEHzwEYmoDEHGasKeCZnWKkkGHI5TqWd2Ct1GoncCJI7YYsfPAABdij0wPzEIIG2oatSsD2sR5EHBKZ1SqtMBhImxtuCD1F5HkcLa1XTURmkMraeg1K1iADErOk77gYRcR4mNCgX5jGkqHDF2Y8pYOCGiCFZdvcC0HOuB/hsx/wA1MfWWwG1ZwQKlldl1E6YEcwB0sYBIVQT+9sVvJeI6rFacmSOUKAj3gAEAWIYxAaIYXgSTn/El1VW0jbTVHxZBkNqj5ZvuX85FsBatwbHFWsF+Yhf8xA/fCrK8MCJFR2cAmNVRtIXoCBpUgbbbDHROVS8UF9BTn7CcBjH4vRFjWpg/50/3xJRziP8AK6t/lZT+xwCONZcbOovFlaJ7WXEf/wAplKm7Umv+pRvf+JfI4QOGeMR/HG8H6HAVHK0GE0z70qjAfRGjHVShUHyVZ8qgn/yTSR76sMN189aQfry/uMRUXYywlvdDf/SD98Q5nO1KYJKOoAuaY+MLe4Ye6jCvIcZWo4LFC4BJJZQNJEBbTsYO3Q94whq0UqhI5hpOFmUzhOYZWNm1gCZE0yu07HSxkfyT3xvL5hN0Cf8AaXP7LGK9xviDUcxQYCKdSrzDqrEhryoMHSx/7iDYDBKNP6mVp0c0a0Qay6GMC5Gm7d+UW8g+JuEZwfh0duUGYBvALNoQd4EAemBuLcSpBSpYk6wV0guZhiwgdlBP/cu2F+SzBYLUZQAgAprpkIY37azuRIj2jDEWBqlVrBQi92OpvZVOke7e2B69ITo1NUfs3yr5uqgCPI3O3eBMvX+ICahqGflVTpBieUBY1Hv26wMMcjkAl7LayjYSepPzHzsLbYkxFKkFUDeABJ3MdTGJAuNRjsDC1TtLY7FTEYGMIxaWV80FEkwP7+uFWczxqcgSZvzbkDqF6CerEYJegXrXEhFECP1MZnzICj64FyFBpeoRJcx6BZAWSf2xNoDJw+rSBem5dyAWpsRoYiSQhCjQbm9/9pE8Qhqa1ApAmKikHVTggEGPU36xhgtLSrFVGqDuRcxaST3wq/BvUeROohQQeTZmLFrWEEr1362wxQ+fZi7RHMwCgXLsoBQgiJuAZhhHlfEh4E7KEKqFHyjVMDzlSCd+lpsROHOS4amXSSZMAMxET5AdBPTcnucLeNcSAQs0KkGEJjVbd/L+XzvOwMJX6+TK1fjqoKKSLWv8pcQL8vc9OkjDT8cxiG0nqBOqbSOb0GwH3woy/HDpHwQGBAkssWvZRI3J3M9bXwnzGfqVWhCCSP0hdbAW5Tci5N9hPS2HiNkWXN5ckjVqJPck+c72wFW4WqwxYLNhcg8wjbeT5+WKxma1dSVldjPMWbeYsLkEH0vhZmeJVNX6ZjcEwARBvNz9fIYc4Te12pcPGoy0bSNR3vFvr7jG1yak8pmZ0wRBtfSTdrTMY8/qcdYGF1T3keVyDOr3+2D+HeJX1HnZR1Jgl9oBaAWHYTpHYYPwP1FwocIg3AtER+3cfU4JXOV6LQGYibBucbTHOS1/KP647yPFkZFgHmAgypvEwdPXpYtg0UwYaDHmItA2HTE4rf4nyniYWFVdNp1LLDzlRLAjy1b4P/A0q0VaZAYiBVpkSR2O4YT0YHCGqik+Q8+v/voO+NZOqabSjaTcEX0sBzbdeW46/NeJwHpw71FDCpvfS4YhWP8ACFA5W8iTPQ9B5vx3i1VKWmqWLIwdfzBUWo4LQYDHSAskixgbDHqWQ4pTrgoQJuGU3BHkdmG3mJ2GKxxbwuRmhUq1HqUApWkrFj8NnBVlLlxErADGbEg3jU4fRX4XqGu8Vc0HNQfEGgrJvzrLKYVSVNkvqN+UjF2FMAaSahG3+I23aAAPsMeWDwzWoZkslRVFOaykNDlLghiDcgwCNjqPcx6auZBJDajHUFp9CSY+gwdDkdlKSL8oIJFy2otHQamvA7AxiSpnFBgsJ/vfthbnM2VRtGpREs1uUeX8x2Hbf154JRZgCwhVkAGTcGFF+3MT/M3dcQs7jHQGOC2JAcGKiVdsSg+WIxjb1D0jFoc6tLmF+YAgwdxa56Wvjt2AEDta372wvzeafS0Tq6be52t64AXiPzMSYFuYyQQfIsBuP+MBGSNe1zsB09TbYYKsgJJ8yfT+nYYDyTkKXqWJEmYhFFwv9Se5PYQg8ReIwlz0uF2iCOZh333ICje+AVLxnxAQ3yliCAq2tIe5m2vlPe23XFWzNU1qoqVCrshskwqbEAzsdrEdrWwsrZ5iutSV1SZBmENuXoCZa5v+x5V3dQlGkYHrLDUFLOV2EmLfNNjF8DO9aaipRU6QmuoZ+bQKYMnzAjckn6E8uHNEUkSAQWYTqsZAgWsAVEbAACMJaHhLMyCQPiTBhlAA79gvSDc+2HK+F6ukSwBA3MNebSQ1z/MQxEWi0MTQvF8qhXrpIIJ6EEjVEQNxcnyscVTO+HpKlGHWxkEC3ZbifIDbFqzfD6igAliwEyGXSD/mksB7DriE+F61Yf4jA9dBZzfaC1x6zglK86874vQdGhgAJ7BZ67ncx64U0OKCmeW/nFu8mRe/ftj2DJ/9O0F6rsTtcoTsO6+QPriPiH/TTK1JKM0neImbzysLnyBXD/RfivNeGeI3Lhg1xvCgi0XgmJ6yP/XpPCeK6ydRa2/JUUSbi7/qAB/vfy/i3Any9QqxIgm827Ab2O4I6X6Xw58C56KxDKt7ahoAm9j3JP7za+HfYXPleiUlDcx26d4vAJ69R6gY6AkwNtifQ2PqCYjswwDliZnde87/APAHXuDjdbMQQFAINokAC0Rc9Zj2GMmmjYHQ6f4YJt6R8sHt0w+4fxEVR8OqASwI8mHUEDZv3FxF4qwzgPUMfNgBBME33MT3iMR5ol8wqh4VRrs0HVfSbGLRb0wQ9ceOclVy5FWS9FlNJ5lm+GSSOafnW5B/VpAu27DhnHRXrMiU9QQLcavh6mVWdjEyBIAHfbqRYcpWXMUmp1ACY0uOhB2I7bT5EeWK1wHwsuTarTEMWcvqIUlkPybofMGOs9xh34Myn3xS1mYkC+lKboN7XIJEdwwwxpG20CNvLCmiiqf9igH/AIhcHZXPBmCgdCZJvAi8ecje99hiGg0Y7GOAMZJ8sFUlqNAJ/uOpj0vhZnOIMBqG6EyJgMN19iAR64aRhBm4FcUZjUureDpB2XsL9bDS2LQepBEj5Tf1BvtivZSiGzOhYFNSajLtBi0LP8Rn3bviepxsaCKSfEF+ulTbYE/0++JOE1wtA1WXRqlyBBstl2Aljv6tGAN8Wz0k0xICgMx7k3VR37n0E748u4rmi9R/iMAFZjp/VvYECx779RtfDzi3iSJUbtzSbbl1brMAhIPpOK/k+D/iaoLstOmDzIIXqzcxPUgx6EbkRhz+survkdcKzD12006cwd2PKLiJWekgmJP3n0jw5wRaSAxqY8xdhdnvzEEmIkwOk4F4clGkoCRuQYJMnpJ3jysPrg9s8YsYnZVjbsNO31nC1XMw3cKBe4Htft/xgdsyi9CLWA/sADtO+AAas6ipnpITlFthMD7YGeizEWYydyQPclZn2v5joaozpZpWPKojvv7DvucFTaJ9h0wPlcoFvEGIA/hA/v8A5OI61Ujyje4/YDAbt82wYAxBny8oP97kYEz66SO5M+rQYJ9QI9saz2YJpk7x9pm9ukwcLuP8QSqtO9wTI6qYPbpex2OEVoHxbwgVOfTqgDUBvaATEGbafOR5iPP+HcHq0M0mkfluwILEXHRS38QNuhuIm2PTcrxAC7wSLBpiSJ5Tq8idJttBAviPP8Jp1JKELcMSB9HHdfI3mb2vWovOl+bzYLEFpKwGHXpBvsDcz1k7xhTmswuvQtzEz0A82PtZenXpiCsGZ2VzNSWBEmxDGSQepjbr9cREvEBdRMX3URNmJIg3PoDgkRaZZRzpMcx25VLKNxErygTFh37jG1LiHUEQsEnTA7HSOgkj09zhfmqrGmYY2ESNUC8GIG/uY898c5HJqax1bgH5lee38Rcz6CZw5C1YuEeIWRwWEfx2nl6DubAmdrDvi28SClVqiG0X8jTaNftEP6oPPFPXL01UaUOs76UZN5BJVoJFybyPtiz+HKnJ8NhZbjsVO4joAennib9a8gKpDGwlR8xNhboDFri/phnwBJUkxJNjedEmJkC5JJ95xX8jw2lQqVqauWK1CxXYKDdJMX5YPXFhy7tMswUHaXZvotsQuG2OxgbKMxB1dzFoJXoSOn/rBE4FuyuK/wAUyBVwJmnVb8wQZIEEDVN1JAEGdyOsYsJaPbCbMFqpUCRqZSCP0AEEEk/M0/pEdb2nFoA8QV3CrTEgBBYCJJg/9sz5fTHfiE6KSU1EgCWF/kQAADuZ0/TB3D8s4qlWOpQBfYjTMC9yJIO594uNxwBqpjdFAWO5Oo2jtGDCUThnBfj1ySoFKmY1NdSTdAq/rYzq7QoF5xa1QKJiAIXmiZuABBJJ3nbAwcUgEpgEyep3gASTvYesIBYYnocL0urFmqPo3JgKWJkKosoAA87nBiZEoqaNxBuYCKD5Sb6f3w64RQCrO7G5P7R39cVzPceo0Vio0kyNIM337fa2GnhrNNWXW40hgNKwVhCdj5nqR3G+DDG586eZr9hcmfQXJ8scUixGpttwJv5e+JFogu150x9/+IGA8xxFaYOrnYXA5VIHfeY8zAwGJarHOW8h6noO+K3x3P1lGqnRLAb83PA6qBb1EGfLCLxF4yZW5aYcwQCYhDsDdt9+k4QDi+brEaitTYmKtRCBIkFE0AnyGHIm9LNkPEIzB0ozdZ1gKUcFeWwE9Y88MqmU1FTIsQSTEQCvXptHe+KIXrrX1sGIflqMShGn/Mti0QJ35R1F3ed4z8KkApJfWtMBj8oK2I6kCJ853wWfxP6P+IVgafzqityjUPma4k32/e+2JOHyqujSfhtBkRAP6oO0xqt2OKpk+K0VlqzJWqCGP5gYqDa4ClRE9GNz3jFkylUtVckyrUlEzbSAY335T/49sKzDlmoc5lw1Rm0MSGBPUklRqiSBGqTgIc5JOhSgM7D2O584uZGJOK5oMQsrDC09SLDpJPuPU2xlByIUQqwZjSFUxcSTItbv3OBNLeKUCUJ3iCeRtg1z81vQ327xiPMcIAhyI0wBCjUpLgSQp6C5mdscZ6iW5ECxvdo2O5AYwNhsYne+FtbLsispbWNhqkCIENBNiCT7j0xc9RauuVpsNIIJWJIARVkgWaBJM298OuH5nTWT+bl+oIFukkLjzTh9MhATZ1i83IsOgvYnc9MWnIVkRgBZjBu1yQQQYJncdOh9sTZi+OtW/PcPT8RqMhqlMD52E6CwICgxYMpnEuTohWhRE7mASfVjzHBefiFfse5FmEdPMg+2B6CcwiB5hV/djOIrY0x2McOMbwlMzFHUjKDGoET640mWgb80gz0t0AmwgnzvOCmUYVDPaWAZuYkjSSBJjYL67EdMaJE0Ehm77/6iT/QYqfFsw34mpBsHAPS2lZE+jeUx0xZaGY1OW6si+h0vUEj64ofFs84r5gBYArNJLaZkACLyZiPM4CtNMhJqaiIAJVBA+YgKeggRqHucBcb4wzNopkC1yLEJJBJnrhVlc2XbmbawAnSJEbmwsBtf0xxmFE1CpB0r81oJsNIG3R/rvOCRnekH4Wn+ICtIaQCTDGDeb2VSJG94g7GfRcho1MgMSJ2sCNj+3+nFAyvG6DgM+gshUcxAIAMySSOgb6Dvi2eFOKLVDOJ0jlWdysiP/wAi/rgquTCq2mq14MKDt0uJPuB7dOumyYbTJB/UO83Grbp0HmcCPUKuzXIFwp2AgfebSZ3wWrjr5326wJ9cSoJxvKUwjFtoJi+k2N4OKnS4Blmnm0gjYim4AJ/TqQlfSY8t8N/EfHMsEK1qgEzCwzExa2m5vF5ies4rfCc8azuuXVVsR8R4m15CAEWvY9+sRipEX6eZVKVMCnRKQOjEE3iDAjfA/H8iNLA6TUOllURzshnSBG5UER1wtTh1fK16jCilSUUqWbTIhQ4JIA1FpN4236YY5vxDSfLvyMasQo5DzzFipIItY/bBn8Ir4h4cRqLPlqJHxFsyuQNFS7SogdACI9Rhn4SyTmhULDmFW9yX5FVSrD9O1t95jvz4N46DTqJUZZR2KwZsxJMRcjXMEWJNvOTheZ/+2yi6VlLEG0PTLAEeoEE9Z8sHvwpjriNEqCI+W4uwvMiekCJt2O2+BkzFz3gHSJA02m5FxvGGmdzeojf9MwI03Ae/kCG7G4wHlaclfmEWB+YydMkmPr3uZExgh2OK40iZEtsNTDc7yN2uI/3wnzAaqX0tfVYg7wdJNtzJB9gY3ix5t2RSU1FgDfSojv6dfafXHHDMmAQRcgDzvBvvaZ2vcYJ1kTZpBQ4aabE80WmbAXUySdpM2+2G3DCGZiRJDRe5sdo3Md7R543xfJ1JAiRIAYkfxA7Wg26Tg/gdLRqBWQWMrYCPbffrgtEmVbXE5VSZ+WkbGCDKdemBhX0sJ322VyP+5TP2wUD/APWE/wAKmI6EqQIHawwGXuNUAT1YIPpuMRXRDhTYY7tjUY604VUJLYrniDIlgtVLVacshHUAyyE9VYbi+LCMLGWELHuQbEmxO52iMaIC8KYNoZTKuKijexUrIudwytsOhxSvE5NLOViWVWYhkIUFtJVRALEdjYDc4suQzJTOPTE6JFcyCY1LDspMfNJJiRIc2O/HjWiBVQlbOjCRM6lNxuIBDLeREYEdfHm2azEGYdj0LGADe8vsbHby2xLSzp+GULMEaYGkGG2+a0gQRaRcmMScRQE/pnoJkbyVAAMnoRPU+uATSIgcpkiRpB+s37Wn9sWwdZPgy1n0noC3cqgZgLRc7xuIOPWuEZEUKOgQpMMbm2okKWPeSze2KP4Sp6wWLCStpgDlLFVgCCDBG8bYu9dDUJ5ZFQHeZCwEsNwwMmPLEVtxBisGUiBO0E2JE7+e5nC7iGVqdgwIMkfzWMAmBYk+o274q1KcydQMgELZSb3gHSJm+1/M47y2bBAkQTNtyb2BGw32289sStUK/hd8xWrVswo08miLaFuIURsJny04a8C4jkqHKrqoUbnZjJOodGHMdrARGCfEHGqVPLuquCxDAiQSOhET5ge/tjzrIeFnzDs7PpDSQ0z5A26E7R9MV/1N8vj0rjnG6FRGVfzGKkj4dyZgRI7kz7fSn8N8N5SpUOphM6SOxIJiZ2kG5PpOAK3g3MUhpWvS0neVCtA6klTHne+E9da+Xq6nqLeZ0gxBIJsFE2vt0PXDkn+Jt99X7xJ4ZTL0krUeUpsRBsQQB2gzcbR7jC7gnNmPiOwUhW0qIG9jBDERJIHeMOOC8T/G5NleGdZGmw1BZ5SCTvAkdjg7hvC2owVJCQGgrzAxbyBBtfsL74R5t1Hn+HLA0lwWksygCC0WIg2Ejp1M9itoHQWLazJN26m28Bb3HTbYYL414iQk0w4CjlcGzMSAIOrc+u3bukzHGEYSTJPzXckRAMR69uo6DCwurBx4jLTt0tcz3AsOjDf6YL4fWWFRYZhOqWUkQYHymL98J6ilokwT8pki+/MSfTpvOCOFVtNRlWTCiefXv5Gy7YKmX1YK2U1CGAgdJ+/rHXyOFpUhG7kk2O9gJj67n/jurxbU3wrmfmI3APn5+XngI5s1GWmttdT4YiRZmC9eoBOBa71zGXABB5aYm8E8va/0wJkKd5JFrxYz5EEFsT8XUEIoG7Aje2kFpt6AX745oA7EmR3bUP8ASBH3xNaw0RpE46D4jVYGN4lUieoSFJA1EDbafKcLsvmg1JljmOqR6n3uJuDsfaWoNsA8RpfrX5gIPmD5dSIt7jrjVBL8ciuT0WkSZ68yR9p3PXHXHENfJCoPmp85j+SUqbeUt7DywNlMyHzlVGKhig0gHmYAtPKbj7iDuSDG/C/EgtavlHEMpaogMXRrMO2947HpgTVBz+SYyRMGDrJEHVaJBtzSLXP3wDl8mYvHnq3m24AM/wCUHuMWnxJwMUmKaQQCSsz8h2g7yLgxBtvGE7IDYqAeogaZvAYjz6dLd8VKxsxvg3EGpOTTVBcaoCy4M2YzJiRYACScel8PX4iBlMEyfTVsPX+uPOuFZb8/UxSwMht1AMg7nRzQY3Nt4xfuF5zSsC/Y366d/PUL9r9cTWnAqrw4NuB2vYgWJA/vucL85wLTpKM033exFhBNjAuYE2893mZLbhdt59Zkz5X69N8c08sxWW9RIjc9uh2jEtFQbw8lEsAiO5ewMSAZuAet1FySemCqfByJeWUqxMkGSQIIvBva+3ILb4tWSQK2073vMi1z6fbEuYyasZjz8juDOHhYpOZ4OQFDFoA3gSQNwQNrH67YQcW8JESxLVFYctUMxgfwvYAibg2MGJOPSszw4Egxtf3vHvf32xHQpAU7Drqi/VpPXzIwTwvzrybg/BquXBZTKEyDJuCOtoEbgw0joYEMK3EXCPq1LOogNU5FgL/A0NJgTpm4x6JnuDKyrtbYx8pIPNM/vOKP4myLISJZo5jDRrja8/MFDGRBm0ESS/qbMVJ87UpgjSVUXA5gOgkcoBhrmZ3PriF+KszBRyliFgFyNYMWVSN+5P2wZxXLiFdaZOoTJAAnsLEnAn/w9UgOEgEA6tLHoIPMLW7TvjSRjTCnRcNyuJPZXJESdgpPcSe2G/hyq4eo12BKqpO0iSYHeSd8IsijNMrymdRCgz5lbX6jFi4copUCTZlvB0ixMnSAxtOoxuB0xPQlbbiDrziCalTqIgTAJO/T74P8KhnzGtrrTUsYH625VA7kAsfbFerV9Kr0gSS22oidMTPfzxf/AA3wk0sujVbE/mP00gCVWP0wAD66hiK059oriNQ/EFjZR53cyRawgKOt5wZlx1mO4t98K69JqjliCZEwNj2HkQIHoMNaFlAiPKIjEN4mL44vjoLiSDhVcFHbEWYQlSB/X7RfExxhxqzVrjXD9aB0/wAVOZDHNI5gBt16TFyDvIoNTxG/46lWIHxFgVQoIVkm7KSOqlp6ggi0Rj0utEtFwdrHr7yT74pHjPw2p010LISdLCBpLEMdUA8pMFTv8207kqeot/iHhf4miCgDOhlQY5hMPTM7TEX2YDtiiGlptCoYMDqUvEi8CxBJ5pEHvi9cA4kGp03J5awE91qwFK+7Ar6gb6sDeKOA3NVAoBu9hZv4/cgTOxE9WOBPUUDLNpYoIsCaf6jM2KgnfpLRtPfFv8O8SVoll1E7KxYcok36nT2A6YQ5jLdZVgCZ5DGubgyZaQLjYE4jy2a0ktqhT3XUSotB6CDt/mPQzh30ufHpOVqEzqg7Dt1NjexuBHmMHPWkAdj9xOK7wfjIqqZ6kiTMERN7dyR6r52a5iuIi0mLGft39JxLUVlwJ9ZN/P8A94MiMKKGaOpfSDubDt/ffthias/37YYR5hgDF5Pn0vP9+eF1Soq7MALyBe5g2HtifP5jSJ/sAyAfrGK5TqEVoLDRsDaATpAv0mDHaItqwBZHzGkFTuonaQV+va3rHcYR8byQbTPzNIWLHqpIcRIIaCDcWJ64PzNUExPUE94OkesbifMY5Kh1KG5mxMfNfrNmkA/TCClZmn8JGUqVZWEwdMkt3JgDSQZFpN9MjC2nxswywDFp+bvJtVPN9r+gxdOK5EsYYidwDa5hSs7qIAIO/Q7CaXxHgrq5JZgCNRMMQW/Ux/MA6Dlmf6VzcY98/wAb/HMra+faIAYD1/xB9e2I6meUroXSJHNe8RDTYnt16/WJ1bTAJ/8AEEnzhz+/kMFcK4NWr1AgdgOXUx1aVE/zMQ0mwjr7nAk24FlTVqs4UMtMFlUj5nGmFkmCAdLMR3G84f8AiHxLTp6aRYanAYgHYH5QZEczTYxYHBGaFLKUZM/DpgBRcs9SSQD1Ykw0+p2BisDInMVRVCqWZWUlqbKSZBJQxcCIA1REXscTa1+Q9y2b1rI1ER5Cx2+YWOHXDqmobRAHUHp3BIwsocPSn8MQ4iBYoB0AkagW6d/TDii0d/fERcEFwBbEZU98bCT64z4Z8sFXBcYyo8CwJ9I+tzjarjDT740QWVlJ2+51ffC/juT/ACGG8FTI333F+kz7YdNQtyqBG0/0Aj9xgTitB/w9SN9JImBcXE+474MCkZbOmrRpU6Y0inqqVRIGogs4Bjblvfqy9sXnK5xioUkajEFuoIkyP4gJ9d+4FF8M1A/4mRp5ToBmRTOqbmL6hT1DzHlJfiKq9XLZY0yQwValiQVgIC4j+EEn/fDRPg3jHAlqMWozblqUpgrZSrCAdSqGG06QbbCKfmMhURwsgq2rSdRK6utzYGDHuN7nHovC82r0cvUrGWYLDyNWuxKnT8wJU7dhPfHPFeGUqoY1VVNQZ/irdIUgLrvDsRfvaPUKzXnVLPmlcbm0EuRcAixMzOwECx9MWrhfHmZAYmRyjchoFoNysHdZtceabi/hOpRaYRlOzKOUkQWEmSpIDETeVjUZOEXxalIEE6V3DAIIAJhjHUWO5KaTtg+ltj07LcQ18yQYkQJ5huOUGQbdL74YUsyLMGJmY5iZkAwQTv29Dik+GeLbTqkwN9LepGq5GkSes36YtZBmAQVvymJW4MiL+0W9LYTSXWcSqhnibqA0joSZAIPmoxR6ufdaxIJpj4jBto1KSxAJ/VqFo3BiJOLpUYMxDWmVYm4EjpFup+nlGPP/ABnkdMMp5JOiBqhbNBMjchvMAiNycELr4u655aqAkjXAIK2FxOwNpuPUfVxTzAsWEMekQZ3/AKfbHjnAPEhQ6SwVRa9liAGUyQC3ytaLr1GPVOD5tKgBWoKgupnoRFiIsb+fSMKzBz1qTPUdZkmI26qRAt6xhHxzIGoIbSYuJAJEX1KTBEKQJnYbXw6qMLmQL80kjrci0MJkdIvtGInoGqwCnSoAmbvEzAn5b21XPnhHfVNy/hOpVbSCDJ5t1UXjU2loFr6QNxsN1u+V4PSytEKuwuSQNTv3MC5I1WG09MT57iVHJ0tVRgo6CRLHe07n/nFGTjGZzOa+ItWm9HSSlFZkKAQ0rpk819YN4EWNqxHnKxiqTzNrAWQocSFB6ajcnufbYYr+cypy9XUG5HJbQQwKVBBNRG3G/n13EjBYrs0M7NpA1adICyDvMGDcdcT16wZVBNxIBkwGsIA9LSP/AFJ/TWnWJRSdJO8/KLfqgyAbAxMDDHJUzMzO+zgj/nAOVy+hAo0tAAliCfe7Ya5akQBMfQA/YDEribHQxo41GBQ5RiRVGItUCTtja11NgZxolDmnvpLaJsu9zEjp9usHCXjHGQKDAqNbAruIiylwQdgzAQYuYPXDzNZZXAm8fQ2gg9x/UA4q/iSmPjKqKdToUJiY11KKBjJjVcXO8XtGKhVLwqrSdqlRUVaSgpqEfmFiCzGR1JtP8X0SZTgiVgadJjDtqqMWJhCSxQWlQZExuYvFsc5Kj8PLOjyoNRFBXUNQU0lMNANirmx2BIPaDgOdq0m+FRW1dmKuI5VWDC7bK4Y3/V7GsZ6sXGVFKpl0A/LUkkL0AK6eUXIiR/3Yzhdao2uopADkwDJQ3gyO1vmBk36QMGrwoEnWZJAkAkT6kXbpufYY3nEZac0iAR0AkadpgdBvA7R1tDQNluOZdKgVqiU6lwyauWZEmDEEkrv2GCs74cy9YSaagm4ZOUzM6pWxNt8eWcfytSo7OrFuZvlE3SWZdy0wdUQbGe+B/DHEc1TqUxQqutN7wQXSF3sRBEA/Kfpvh4z/AF7i8P8A9L6S1RUpVSo/UjKCGgRdlj/8mOmGmWp1KYCVxq0AxV0yrXF2O4a+9jb3MZ8UsjhXUNaZEqesWvO0TIwXR8Qo4I0VBuDy2t6x+2JXMRV6mnaOaNQP6uzeYgbm/wB8AcV4Ma6shpgl2BDCCuiQCzao54JvBvB3wSfENI8pbYGYHcEXEyLf0xHW8XZamp1M0gEiEYNFrxABvG2/bBILYqT/APS8ioHNQbyQ8soMjZRAfr8xjFj4X4cSgJWo7sdz8o9kTaLRE+c9B8745YqWo5aq3ZnGlY72BIH09cIM34ozNSB/gqRP5ahiwkzBLAgWjfDy/wCo3mL09ZmW09C3KVJI683cffvivZjxQysFoLqZt2F1UC5JFgYE+nUdcU/xChFAF6mYV0lQrHkDXOljrLFmE7byTgfwbkWdHBqQTr0gK8ghZJDQI3BJ8umCSfTvQ/ieUqZk/n1nH6wTqg2ki9qYCAtECwO+5nyVWlQcilUQ60YcoqO7A7kyGsRbcddoGCcuaGYomorNTWkdLgjSCHIJCjUDp1A3kGBgbNcPZ1RqdBFXQDpUKVMfCgOzqCAPignUWEHphy6hY/D4b4ILs92a9RdLRE7KzEr/ADHzw/yWVtKkcxnlEzPqMV9czoyqOAn5bUAyUyugoaiKQmlo2nYWM9N5afjyiWKKGheqOrGIm0nebEG4vIEYjGsWYZMEc+r/AEp/tbBYrXhVJjudvXAVLOiqoNNpBi/bptEA+v8ATBuXp9p89oP9cSt2GxuBjSr1Iv8AXG9eEoxxqrSDCD/yPMHpjQGJQMaoKM61WiJU6wdlIAv2DCNMkjedz6YqvEMy5BKuDTZ2+LqnkaUBDDcMNbttAA2ta/V6YZSCAQRBB6jFHznCAtWqrKSCzMGkBiroihm6NDa11EfrU9MOXE1XOMvqVCA0iJIgrLgHbT1N+Zv1EacMPAy0zUNR6n5rcqq2oEmN9TDSSQwAUEyBPkEudVfiXlZGk6kI7GGUAowJAIKkHl6nDDh7UlCIaYViINQMBTdQDcCDudMrZb2JiMX/AIzn16GGvF5/pgXPNpWwaZkw2kQQSZuN4jtecVbLl6bD4dWoEMmKhqFZ7AamZLnaDJBiQRhjS467AB6JYPKE8tz0AkgNO+k6D2k2xnjTXP8A8fTzdKtRAZYaS4IH5lmE6CNRjTPqLk4qOeyJyeZZ6RhabIrAXGh6ZPW/ziN/14tPAKFX8Q7pVQo5DPT5viBwpUllcaheBMmwAvE47zvhw1RmeU/mOpAgQQvw5nykExbrikWKjRz70nzVZwzEfAUKSUADw2liRAYawZIOxxnHM+9B6M/BQutRgxL1l1IAVVXBBhgY23iAcPOKeGajjMoLB8zScAg6TTRENwN7gLbse0YQcQ8N1K70FdPhhErKwSNKseVQg6A732wvBlQZ7xM9JqQajqapSVzTIeZYsGUEsSCFWxI/TtbAGb4g9I6fh8zw1JizDWrhY3NtJBkevcYLbgNR6IrOG+NTpAaSpUipRqOSZmTqgibb9cNsrwjXXouA0BK0mFkT8IItxY/N9Dtg1GFtTMVlpmxOpYLSQNV5aba4IO+1r3wbwikwpgstSoXYartqBGr5RMEi0L5YaIisQIIkEbs0jSZHKfP98A5zIGmVWmoIJBvqDAiTJB3m3bBevDnOCuIeHvxTKtKoAGGowrwTKleZv1RIIEdJ2wTRoplmp00KhoKEEiWkyWJ3JlYHt2GIx+TR1VJRpMKNRuBplRO0ScJeGcNNRld5JUhjIed5BkkSZm+F/h/6M41m8t8EpTKKSy6uTlUi8MdMWkWFxO4xXafEa4qqlVqbLTeVChG1EHVZtN5C9WnvbF0p0qNQGEO4QxSNRgOZY1wQt+obYbxg3IeEKVEGQrXka1WQLdSTpIIBBEbXk3wpfDy0PxvhwqD8umrAgExoQFgUYHlF+ZZNjPfuVw3gweGKNqW2pmAYgXUiol2ItZwb3BXDIZJKu1QG0WKsB9jB364Ko0wqgQDAAJUgbWmNj9BGFtaTkGnAwr6xUZSSNQ5SCs31TuSABNunUSXoWMC0qg2v629tsECw3nEqa1TOOk2xwATjuBhX1UHDfEoxwgxJjVDhhiGpQDfMAd/9rYnJxGMAVrjHhMMs0jESRTlghJ3gKQAewIKzuL2pmb4NXpEt8IETduVRFiG5CChnoUAN7qYx6nXntI6xv/fpim+IuDO9w50k8qRN5gfmM4ttcdtuuHKz65VJeI1aYFSdSEm4aSsgWLryqOkOFPfzNyfiGnVUlmIMAAroXrEGoDNS/wCk2MbTbBVXwsGABV2Aa7qqioaZkEXYNAsbTMW3wo4j4QZeWmrO3cMACAZIQaRqJGwZvK5ua2VOWGtLirKSC+iDCkU6ZpkkGIeQyG0wVve2qQG3B/GKs3w6pAYbMIIYXgjeRH9bSCB52eI1EKqJhNmcMCp6zpAIvuPYiQBh9SzEgMAq3+YPK83zOEVg0nrEkwZBIEPB+noozauZVgbSCP8AcYgapzx2EzzAfdcUvh/HXptrDKytdl1t8Mxu9JiAqt3B0z62NjyHHaWY1KjGTa4YXYEC7KDeDHfGdjSdKgMjUz7mr8ZqWXDMKKrcnSRLOLagT09umCstna2XfLUC4qCr8YGEAJZBINl/qcOfBFFfwaIQQ1FnpuDFnDk7yNwVN8R8byAq8RyigGESq7gMVhSAo2aRft54PdTnmlFHPGpmqi6gEpKsmP8A+lT9XywCqqYtF7zhXlePsUVVeo+ZSuyMssVekrsCzD5QIkSpBlRGDKWQZOI52kkj/DdSWNkCrsTcxrHc4WcK4RVovlq1QFRXerTedQI+K5alqEiJYeXzXwF7qTiOeqTmAk8rBUJgkBkpswGsEs15E+XTEqZlzQ+LRzKkU41qyqWhmCgGIIcXF426HDZ8maT1vi02FN640uBVlVWlSVTKhjpYKVnoR52GyXBalUZn4NMrSq1aPLq0SlIqXco17wYBE22wtH59MM7n2yZohqj1F/MaqQgBCDQiFVUn9bKN+pwbT8SOtFKjoNTPV1KI5aVEv8Rr3JVV2tJwZnPDzVajs6lw9NaWlmtALOZIM3aL9IGAG8JkJW/EDUpFX4ShtUGtU+Kxv1DBYP8AL64NVlg3L8TP4psulJbaWJ1BW01FLB0p/rpzYwd2w+ytLlAsrAnpIkme1xJsbYqub4HXanTpIELJ8OMwxIqUwmmWVYJlgCPmghoPnZKZ55HNBDXO24tLGO9uuFcVNG0U6xBIuOkgY6ONo5O4jEgXEqcBsRl8TmnOOhQGJq4KD42zY5UY2ExshucZGOZxonASOpTtAsPr++AMxlXZriwvKkDYn0vt5b+WGTAxbGgx7f374QKcvlbEc0CVCs4MSZNzM+8x0MQAPWyhAEqb9NSkem1/ph02XU3KgmTuAf3xDVykrAUL6QLdrYAqvEPDtOtJqKUY21BVvMABhBLH+aQfPbFTfg9TLNoZVKhuV+YIyGZOkg6KiiJ2DAGdUyPRszkHAlV9QLk+mBQuoFKqsJHykGY26Xn0w51iLzFUyvC3AJQLBMkx8RAx5ZUQVQmCCAJmxBi7vhvCmK87qSCxUEEMAYlULNyiwMCADpMrE47yHBvgWAqMiyyELuYCwxWD8QKAJ/UAJ5pkqnm6bMQ1yQN2qIbd5bpJ3AwaMKaXDQ1UlmenVPzMrFFrqhI51+UuIhgIYX2EgN6PDNNRqiRrYBSeulZhbdASfrgHiORDaTRJ+IhE7srqBABk/OIWDI2AtYhlkqtJwpjmYbMKYM7GxMyDIiemFVQHV8KLVriuwioF0ExIZezAi/W/p2GIuLeH6b0WpuV0taFBDA2KkGTzAidsPadIC4QH0pg/dH/pgfOokjWoNwYPxF+xUgfbEjIDyQOkam1MoCkwbkfq+Ubi588H0SNypG+wIwZk+HU4lNQ9Hb/eMHhI6/XDwynM53StgfTy6wCbmOk4UqruilQTpBknqbhQepANpE7dbwy8S5tqdOyFgf1b6W6eYm/N0xHwQSA3OQwt8T5h2BP6hdoMAxvfBQzJGQOWpqi53F7kAm8T0t0xOMqTcjVPft9TGGQXHDGMKm1pi3bG6Yk45L4nptbCN2ExwWGMqVLWwMRhU4PD47U4zGY1hOXOIjjMZgJmqMdA4zGYAzVjfXGYzCDDjGqdsZjMMBH4dTiFUKbQQBIgg9fTbGJSYN+gg/MYIa23Ug/bG8ZhBocPUbFl8gxj/SZH2xNlqIRFUSQogTcwNvtjMZgDipkqbbopPmon6xiWkgUQLDGYzAMdasZOMxmEeIc5lw+kEwAwYgRzRcAz0m/njn8KJvJm+5j6YzGYAm2xwcZjMKhhoY2RAxmMxJoGbGTjMZgN/9k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4" descr="Thomas Nast Santa Cla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2694" y="160337"/>
            <a:ext cx="1793875" cy="218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 descr="http://firstreport.com/Images/tweed/UncleSamOnSnail10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3573" y="25672"/>
            <a:ext cx="1484281" cy="225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 descr="Republican Elephant and Democratic Donkey by Thomas Nast. Source: www.mitchellarchives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9901" y="5747382"/>
            <a:ext cx="2333271" cy="10020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 descr="http://cartoons.osu.edu/nast/images/unlce_sam_thanksgiving1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199" y="971015"/>
            <a:ext cx="8359775" cy="569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1014411" y="292041"/>
            <a:ext cx="9404723" cy="51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notice?</a:t>
            </a: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508000" y="414618"/>
            <a:ext cx="963930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Content/Context/Techniques/Satire</a:t>
            </a: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508000" y="1549400"/>
            <a:ext cx="11163300" cy="469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US" sz="2300" b="1"/>
              <a:t>“Uncle Sam’s Thanksgiving Dinner”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US" sz="2300" b="1"/>
              <a:t>Showcases Nast’s Reconstruction-era idealism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US" sz="2300" b="1"/>
              <a:t>Indirectly references the Fourteenth Amendment, which secured equal rights and citizenship for all Americans, through labeling (free and equal)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US" sz="2300" b="1"/>
              <a:t>Indirectly references the Fifteenth Amendment, which forbade racial discrimination in voting rights, through labeling (universal suffrage)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US" sz="2300" b="1"/>
              <a:t>Citizens of various backgrounds are depicted here through the artistry, and are getting along at the dinner table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US" sz="2300" b="1"/>
              <a:t>This cartoon also features several symbols to further the cartoonist’s ideology: Uncle Sam (head of the table), Columbia (in the statue), the portrait of Washington, and the portrait of Lincoln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 descr="http://cartoons.osu.edu/nast/images/tammany_tiger5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5382" y="914400"/>
            <a:ext cx="799737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014411" y="292041"/>
            <a:ext cx="9404723" cy="51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590089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Content/Context/Techniques/Satire</a:t>
            </a:r>
            <a:endParaRPr/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228600" y="1346200"/>
            <a:ext cx="10985500" cy="5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/>
              <a:t>“Tammany Tiger”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/>
              <a:t>In 1871, the Republican New York Times ran a scathing </a:t>
            </a:r>
            <a:br>
              <a:rPr lang="en-US" sz="2220" b="1"/>
            </a:br>
            <a:r>
              <a:rPr lang="en-US" sz="2220" b="1"/>
              <a:t>series of exposés of corruption in the Tammany Hall-controlled Democratic administration of New York City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 i="1"/>
              <a:t>Harper’s Weekly</a:t>
            </a:r>
            <a:r>
              <a:rPr lang="en-US" sz="2220" b="1"/>
              <a:t> and Thomas Nast quickly joined the campaign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/>
              <a:t>In the cartoon, there is much symbolism: a bloodthirsty Tammany tiger has mauled the Republic, symbolized by Columbia, having broken her shield, the ballot, through corruption.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/>
              <a:t>The hyperbolically rotund emperor, Tammany Boss William Magear Tweed, enjoys the spectacle, sitting among other well-known Democratic politicians.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/>
              <a:t>An allusion to the historic slaughter of innocent Christians in Roman arenas is also evident in the image.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 b="1"/>
              <a:t>No labeling in this cartoon---all the satire is communicated through artistic techniques.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1103312" y="571500"/>
            <a:ext cx="8946541" cy="567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en-US" sz="3300" b="1"/>
              <a:t>Clearly, context is essential in being able to decipher all the elements of a political cartoon and truly understand its satire.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640"/>
              <a:buNone/>
            </a:pPr>
            <a:endParaRPr sz="33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en-US" sz="3300" b="1"/>
              <a:t>When you analyze political cartoons, make sure to research any context with which you are unfamiliar in order to fully comprehend their message.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Macintosh PowerPoint</Application>
  <PresentationFormat>Widescreen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Noto Sans Symbols</vt:lpstr>
      <vt:lpstr>Arial</vt:lpstr>
      <vt:lpstr>Ion</vt:lpstr>
      <vt:lpstr>Purpose of satire</vt:lpstr>
      <vt:lpstr>Satirical Techniques most often used in political cartoons</vt:lpstr>
      <vt:lpstr>PowerPoint Presentation</vt:lpstr>
      <vt:lpstr>Thomas Nast</vt:lpstr>
      <vt:lpstr>What do you notice?</vt:lpstr>
      <vt:lpstr>Content/Context/Techniques/Satire</vt:lpstr>
      <vt:lpstr>What do you notice?</vt:lpstr>
      <vt:lpstr>Content/Context/Techniques/Satire</vt:lpstr>
      <vt:lpstr>PowerPoint Presentation</vt:lpstr>
      <vt:lpstr>What do you notice about content, context, techniques, and satire in the following contemporary political cartoons?</vt:lpstr>
      <vt:lpstr>PowerPoint Presentation</vt:lpstr>
      <vt:lpstr>PowerPoint Presentation</vt:lpstr>
      <vt:lpstr>PowerPoint Presentation</vt:lpstr>
      <vt:lpstr>What appear to be the main differences between older and newer political cartoons?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satire</dc:title>
  <dc:creator>Bond, Alana</dc:creator>
  <cp:lastModifiedBy>Microsoft Office User</cp:lastModifiedBy>
  <cp:revision>1</cp:revision>
  <dcterms:created xsi:type="dcterms:W3CDTF">2013-10-08T20:04:46Z</dcterms:created>
  <dcterms:modified xsi:type="dcterms:W3CDTF">2019-10-02T03:55:32Z</dcterms:modified>
</cp:coreProperties>
</file>