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2" r:id="rId3"/>
    <p:sldId id="257" r:id="rId4"/>
    <p:sldId id="258" r:id="rId5"/>
    <p:sldId id="259" r:id="rId6"/>
    <p:sldId id="260" r:id="rId7"/>
    <p:sldId id="273" r:id="rId8"/>
    <p:sldId id="267" r:id="rId9"/>
    <p:sldId id="269" r:id="rId10"/>
    <p:sldId id="268" r:id="rId11"/>
    <p:sldId id="270" r:id="rId12"/>
    <p:sldId id="271" r:id="rId13"/>
    <p:sldId id="261" r:id="rId14"/>
    <p:sldId id="263" r:id="rId15"/>
    <p:sldId id="265" r:id="rId16"/>
    <p:sldId id="266" r:id="rId17"/>
    <p:sldId id="272" r:id="rId18"/>
  </p:sldIdLst>
  <p:sldSz cx="9144000" cy="6858000" type="screen4x3"/>
  <p:notesSz cx="6858000" cy="91011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6F312-F6C3-4E4B-8B59-1F8C2F238691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44501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44501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0EF73-6127-4307-9CF2-A042CBF12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11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4115A-20C5-4F64-AE25-B46F9270CEC3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682625"/>
            <a:ext cx="4549775" cy="3413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23041"/>
            <a:ext cx="5486400" cy="4095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44501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44501"/>
            <a:ext cx="2971800" cy="4550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94E66-4545-4C44-9B51-D6B2FDFE0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0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94E66-4545-4C44-9B51-D6B2FDFE0B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699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94E66-4545-4C44-9B51-D6B2FDFE0B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081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94E66-4545-4C44-9B51-D6B2FDFE0B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67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94E66-4545-4C44-9B51-D6B2FDFE0B0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370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94E66-4545-4C44-9B51-D6B2FDFE0B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058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94E66-4545-4C44-9B51-D6B2FDFE0B0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572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94E66-4545-4C44-9B51-D6B2FDFE0B0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184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94E66-4545-4C44-9B51-D6B2FDFE0B0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00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94E66-4545-4C44-9B51-D6B2FDFE0B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60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94E66-4545-4C44-9B51-D6B2FDFE0B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30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94E66-4545-4C44-9B51-D6B2FDFE0B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82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94E66-4545-4C44-9B51-D6B2FDFE0B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08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94E66-4545-4C44-9B51-D6B2FDFE0B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98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94E66-4545-4C44-9B51-D6B2FDFE0B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77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94E66-4545-4C44-9B51-D6B2FDFE0B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50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94E66-4545-4C44-9B51-D6B2FDFE0B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55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FF8D6-D056-4C46-8C9F-BE722AB54200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705D32-B8DC-4148-8474-B08A229259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857224" y="4000504"/>
            <a:ext cx="7772400" cy="903534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R="9144" algn="l">
              <a:defRPr sz="3600" b="1" cap="none" spc="0" baseline="0">
                <a:ln/>
                <a:solidFill>
                  <a:schemeClr val="tx2">
                    <a:lumMod val="75000"/>
                  </a:schemeClr>
                </a:solidFill>
                <a:effectLst/>
              </a:defRPr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857224" y="5143512"/>
            <a:ext cx="7772400" cy="651504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altLang="ja-JP" smtClean="0"/>
              <a:t>Click to edit Master subtitle style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429652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Rectangle 17"/>
          <p:cNvSpPr/>
          <p:nvPr/>
        </p:nvSpPr>
        <p:spPr>
          <a:xfrm>
            <a:off x="7286644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Rectangle 18"/>
          <p:cNvSpPr/>
          <p:nvPr/>
        </p:nvSpPr>
        <p:spPr>
          <a:xfrm>
            <a:off x="7286644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Rectangle 19"/>
          <p:cNvSpPr/>
          <p:nvPr/>
        </p:nvSpPr>
        <p:spPr>
          <a:xfrm>
            <a:off x="7572396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Rectangle 20"/>
          <p:cNvSpPr/>
          <p:nvPr/>
        </p:nvSpPr>
        <p:spPr>
          <a:xfrm>
            <a:off x="7572396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Rectangle 21"/>
          <p:cNvSpPr/>
          <p:nvPr/>
        </p:nvSpPr>
        <p:spPr>
          <a:xfrm>
            <a:off x="7858148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Rectangle 22"/>
          <p:cNvSpPr/>
          <p:nvPr/>
        </p:nvSpPr>
        <p:spPr>
          <a:xfrm>
            <a:off x="7858148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Rectangle 23"/>
          <p:cNvSpPr/>
          <p:nvPr/>
        </p:nvSpPr>
        <p:spPr>
          <a:xfrm>
            <a:off x="8429652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Rectangle 24"/>
          <p:cNvSpPr/>
          <p:nvPr/>
        </p:nvSpPr>
        <p:spPr>
          <a:xfrm>
            <a:off x="8143900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Rectangle 25"/>
          <p:cNvSpPr/>
          <p:nvPr/>
        </p:nvSpPr>
        <p:spPr>
          <a:xfrm>
            <a:off x="8143900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Rectangle 26"/>
          <p:cNvSpPr/>
          <p:nvPr/>
        </p:nvSpPr>
        <p:spPr>
          <a:xfrm>
            <a:off x="7572396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Rectangle 29"/>
          <p:cNvSpPr/>
          <p:nvPr/>
        </p:nvSpPr>
        <p:spPr>
          <a:xfrm>
            <a:off x="7858148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Rectangle 30"/>
          <p:cNvSpPr/>
          <p:nvPr/>
        </p:nvSpPr>
        <p:spPr>
          <a:xfrm>
            <a:off x="8429652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Rectangle 32"/>
          <p:cNvSpPr/>
          <p:nvPr/>
        </p:nvSpPr>
        <p:spPr>
          <a:xfrm>
            <a:off x="8143900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Rectangle 36"/>
          <p:cNvSpPr/>
          <p:nvPr/>
        </p:nvSpPr>
        <p:spPr>
          <a:xfrm>
            <a:off x="7286644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FF8D6-D056-4C46-8C9F-BE722AB54200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705D32-B8DC-4148-8474-B08A229259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FF8D6-D056-4C46-8C9F-BE722AB54200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705D32-B8DC-4148-8474-B08A229259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FF8D6-D056-4C46-8C9F-BE722AB54200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705D32-B8DC-4148-8474-B08A229259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4214818"/>
            <a:ext cx="5718048" cy="977486"/>
          </a:xfrm>
        </p:spPr>
        <p:txBody>
          <a:bodyPr lIns="82296" tIns="45720" bIns="0" anchor="t"/>
          <a:lstStyle>
            <a:lvl1pPr marL="374904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FF8D6-D056-4C46-8C9F-BE722AB54200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705D32-B8DC-4148-8474-B08A229259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366404"/>
            <a:ext cx="8156448" cy="777240"/>
          </a:xfrm>
        </p:spPr>
        <p:txBody>
          <a:bodyPr tIns="64008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>
              <a:buNone/>
              <a:defRPr sz="3800" b="1" cap="none" spc="0" baseline="0">
                <a:ln/>
                <a:solidFill>
                  <a:schemeClr val="tx2">
                    <a:lumMod val="75000"/>
                  </a:schemeClr>
                </a:solidFill>
                <a:effectLst/>
              </a:defRPr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714348" y="5277543"/>
            <a:ext cx="750099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FF8D6-D056-4C46-8C9F-BE722AB54200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705D32-B8DC-4148-8474-B08A229259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FF8D6-D056-4C46-8C9F-BE722AB54200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705D32-B8DC-4148-8474-B08A229259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FF8D6-D056-4C46-8C9F-BE722AB54200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705D32-B8DC-4148-8474-B08A229259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FF8D6-D056-4C46-8C9F-BE722AB54200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705D32-B8DC-4148-8474-B08A229259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2528878" cy="1162050"/>
          </a:xfrm>
        </p:spPr>
        <p:txBody>
          <a:bodyPr anchor="ctr"/>
          <a:lstStyle>
            <a:lvl1pPr algn="l">
              <a:buNone/>
              <a:defRPr sz="2000" b="0"/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28878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285728"/>
            <a:ext cx="5486400" cy="57213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FF8D6-D056-4C46-8C9F-BE722AB54200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705D32-B8DC-4148-8474-B08A229259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914400" y="4941829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357166"/>
            <a:ext cx="6858048" cy="4286280"/>
          </a:xfrm>
          <a:noFill/>
          <a:ln w="12700">
            <a:noFill/>
          </a:ln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en-US" altLang="ja-JP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914400" y="5643578"/>
            <a:ext cx="6858000" cy="428628"/>
          </a:xfrm>
        </p:spPr>
        <p:txBody>
          <a:bodyPr>
            <a:normAutofit/>
          </a:bodyPr>
          <a:lstStyle>
            <a:lvl1pPr marL="27432" indent="0">
              <a:spcBef>
                <a:spcPts val="0"/>
              </a:spcBef>
              <a:buNone/>
              <a:defRPr sz="11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FF8D6-D056-4C46-8C9F-BE722AB54200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705D32-B8DC-4148-8474-B08A22925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-1"/>
            <a:ext cx="214282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571612"/>
            <a:ext cx="7772400" cy="4783948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21461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100">
                <a:solidFill>
                  <a:schemeClr val="tx2"/>
                </a:solidFill>
              </a:defRPr>
            </a:lvl1pPr>
            <a:extLst/>
          </a:lstStyle>
          <a:p>
            <a:fld id="{655FF8D6-D056-4C46-8C9F-BE722AB54200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21461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21461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tx2"/>
                </a:solidFill>
              </a:defRPr>
            </a:lvl1pPr>
            <a:extLst/>
          </a:lstStyle>
          <a:p>
            <a:fld id="{27705D32-B8DC-4148-8474-B08A2292591D}" type="slidenum">
              <a:rPr lang="en-US" smtClean="0"/>
              <a:t>‹#›</a:t>
            </a:fld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-3293075" y="3429000"/>
            <a:ext cx="6858000" cy="1588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-3243408" y="3428230"/>
            <a:ext cx="6858000" cy="1588"/>
          </a:xfrm>
          <a:prstGeom prst="line">
            <a:avLst/>
          </a:prstGeom>
          <a:ln w="12700">
            <a:solidFill>
              <a:schemeClr val="bg2">
                <a:lumMod val="75000"/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3185349" y="3428230"/>
            <a:ext cx="6858000" cy="1588"/>
          </a:xfrm>
          <a:prstGeom prst="line">
            <a:avLst/>
          </a:prstGeom>
          <a:ln w="3175">
            <a:solidFill>
              <a:schemeClr val="tx1"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699724" y="3428182"/>
            <a:ext cx="6858000" cy="1588"/>
          </a:xfrm>
          <a:prstGeom prst="line">
            <a:avLst/>
          </a:prstGeom>
          <a:ln w="28575">
            <a:solidFill>
              <a:schemeClr val="tx1"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b="1" kern="1200" cap="none" spc="0" baseline="0">
          <a:ln/>
          <a:gradFill>
            <a:gsLst>
              <a:gs pos="0">
                <a:schemeClr val="tx2">
                  <a:lumMod val="90000"/>
                </a:schemeClr>
              </a:gs>
              <a:gs pos="50000">
                <a:schemeClr val="tx2">
                  <a:lumMod val="50000"/>
                </a:schemeClr>
              </a:gs>
              <a:gs pos="100000">
                <a:schemeClr val="tx2">
                  <a:lumMod val="25000"/>
                </a:schemeClr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accent2">
            <a:lumMod val="75000"/>
          </a:schemeClr>
        </a:buClr>
        <a:buSzPct val="85000"/>
        <a:buFont typeface="Wingdings 2" pitchFamily="18" charset="2"/>
        <a:buChar char="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SzPct val="80000"/>
        <a:buFont typeface="Wingdings" pitchFamily="2" charset="2"/>
        <a:buChar char="l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>
            <a:lumMod val="40000"/>
            <a:lumOff val="60000"/>
          </a:schemeClr>
        </a:buClr>
        <a:buSzPct val="65000"/>
        <a:buFont typeface="Wingdings 2" pitchFamily="18" charset="2"/>
        <a:buChar char="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2">
            <a:lumMod val="20000"/>
            <a:lumOff val="80000"/>
          </a:schemeClr>
        </a:buClr>
        <a:buSzPct val="100000"/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2">
            <a:lumMod val="75000"/>
          </a:schemeClr>
        </a:buClr>
        <a:buSzPct val="50000"/>
        <a:buFont typeface="Wingdings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EFFECTIVE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4876800"/>
            <a:ext cx="7772400" cy="99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Structuring a thesis statement</a:t>
            </a:r>
          </a:p>
          <a:p>
            <a:r>
              <a:rPr lang="en-US" dirty="0" smtClean="0"/>
              <a:t>Structuring an opening and closing paragraph</a:t>
            </a:r>
          </a:p>
          <a:p>
            <a:r>
              <a:rPr lang="en-US" dirty="0" smtClean="0"/>
              <a:t>Structuring a body paragraph</a:t>
            </a:r>
            <a:endParaRPr lang="en-US" dirty="0"/>
          </a:p>
        </p:txBody>
      </p:sp>
      <p:pic>
        <p:nvPicPr>
          <p:cNvPr id="4" name="Picture 3" descr="p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304800"/>
            <a:ext cx="5334000" cy="3605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These can prove to be the most important part of your essay!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Opening Paragraph Basics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Closing Paragraph Basics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HOOK, universal statement, brief summary, or background.</a:t>
            </a:r>
          </a:p>
          <a:p>
            <a:r>
              <a:rPr lang="en-US" dirty="0" smtClean="0"/>
              <a:t>BRIDGE – a transition from your intro to your thesis statement.</a:t>
            </a:r>
          </a:p>
          <a:p>
            <a:r>
              <a:rPr lang="en-US" dirty="0" smtClean="0"/>
              <a:t>THESIS – The purpose of your essay.</a:t>
            </a:r>
          </a:p>
          <a:p>
            <a:r>
              <a:rPr lang="en-US" dirty="0" smtClean="0"/>
              <a:t>PROOF POINTS – The literary elements that support your thesis.</a:t>
            </a:r>
          </a:p>
          <a:p>
            <a:r>
              <a:rPr lang="en-US" dirty="0" smtClean="0"/>
              <a:t>TRANSITION - to body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Link or tie-back to your hook or opening.</a:t>
            </a:r>
          </a:p>
          <a:p>
            <a:r>
              <a:rPr lang="en-US" dirty="0" smtClean="0"/>
              <a:t>Restatement of your thesis.</a:t>
            </a:r>
          </a:p>
          <a:p>
            <a:r>
              <a:rPr lang="en-US" dirty="0" smtClean="0"/>
              <a:t>Final thought, twist, concluding statement.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Opening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kron" pitchFamily="2" charset="0"/>
              </a:rPr>
              <a:t>[HOOK] </a:t>
            </a:r>
            <a:r>
              <a:rPr lang="en-US" dirty="0" smtClean="0"/>
              <a:t>John Lennon once said, “all you need is</a:t>
            </a:r>
          </a:p>
          <a:p>
            <a:pPr>
              <a:buNone/>
            </a:pPr>
            <a:r>
              <a:rPr lang="en-US" dirty="0" smtClean="0"/>
              <a:t>love.” </a:t>
            </a:r>
            <a:r>
              <a:rPr lang="en-US" dirty="0" smtClean="0">
                <a:solidFill>
                  <a:srgbClr val="FF0000"/>
                </a:solidFill>
                <a:latin typeface="Akron" pitchFamily="2" charset="0"/>
              </a:rPr>
              <a:t>[Br.] </a:t>
            </a:r>
            <a:r>
              <a:rPr lang="en-US" dirty="0" smtClean="0"/>
              <a:t>This message seems to be universal in</a:t>
            </a:r>
          </a:p>
          <a:p>
            <a:pPr>
              <a:buNone/>
            </a:pPr>
            <a:r>
              <a:rPr lang="en-US" dirty="0" smtClean="0"/>
              <a:t>music as well as literature. </a:t>
            </a:r>
            <a:r>
              <a:rPr lang="en-US" dirty="0" smtClean="0">
                <a:solidFill>
                  <a:srgbClr val="FF0000"/>
                </a:solidFill>
                <a:latin typeface="Akron" pitchFamily="2" charset="0"/>
              </a:rPr>
              <a:t>[THESIS] </a:t>
            </a:r>
            <a:r>
              <a:rPr lang="en-US" dirty="0" smtClean="0"/>
              <a:t>In </a:t>
            </a:r>
            <a:r>
              <a:rPr lang="en-US" i="1" dirty="0" smtClean="0"/>
              <a:t>Of Mice and</a:t>
            </a:r>
          </a:p>
          <a:p>
            <a:pPr>
              <a:buNone/>
            </a:pPr>
            <a:r>
              <a:rPr lang="en-US" i="1" dirty="0" smtClean="0"/>
              <a:t>Men</a:t>
            </a:r>
            <a:r>
              <a:rPr lang="en-US" dirty="0" smtClean="0"/>
              <a:t> by John Steinbeck, he presents the theme of love</a:t>
            </a:r>
          </a:p>
          <a:p>
            <a:pPr>
              <a:buNone/>
            </a:pPr>
            <a:r>
              <a:rPr lang="en-US" dirty="0" smtClean="0"/>
              <a:t>through the relationships he develops within the story.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kron" pitchFamily="2" charset="0"/>
              </a:rPr>
              <a:t>[PPs] </a:t>
            </a:r>
            <a:r>
              <a:rPr lang="en-US" dirty="0" smtClean="0"/>
              <a:t>Examples of this message surface between</a:t>
            </a:r>
          </a:p>
          <a:p>
            <a:pPr>
              <a:buNone/>
            </a:pPr>
            <a:r>
              <a:rPr lang="en-US" dirty="0" err="1" smtClean="0"/>
              <a:t>Lennie</a:t>
            </a:r>
            <a:r>
              <a:rPr lang="en-US" dirty="0" smtClean="0"/>
              <a:t> and soft items, the crew in the bunk house, and</a:t>
            </a:r>
          </a:p>
          <a:p>
            <a:pPr>
              <a:buNone/>
            </a:pPr>
            <a:r>
              <a:rPr lang="en-US" dirty="0" smtClean="0"/>
              <a:t>most importantly, between </a:t>
            </a:r>
            <a:r>
              <a:rPr lang="en-US" dirty="0" err="1" smtClean="0"/>
              <a:t>Lennie</a:t>
            </a:r>
            <a:r>
              <a:rPr lang="en-US" dirty="0" smtClean="0"/>
              <a:t> and George.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kron" pitchFamily="2" charset="0"/>
              </a:rPr>
              <a:t>[Tr.] </a:t>
            </a:r>
            <a:r>
              <a:rPr lang="en-US" dirty="0" smtClean="0"/>
              <a:t>The deeper these relationships are explored, the</a:t>
            </a:r>
          </a:p>
          <a:p>
            <a:pPr>
              <a:buNone/>
            </a:pPr>
            <a:r>
              <a:rPr lang="en-US" dirty="0" smtClean="0"/>
              <a:t>more we can see the universality of the need for love.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Closing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  <a:latin typeface="Akron" pitchFamily="2" charset="0"/>
              </a:rPr>
              <a:t>[Tie Back] </a:t>
            </a:r>
            <a:r>
              <a:rPr lang="en-US" dirty="0" smtClean="0"/>
              <a:t>Throughout the ages songs have referred to our innate need for love. </a:t>
            </a:r>
            <a:r>
              <a:rPr lang="en-US" dirty="0" smtClean="0">
                <a:solidFill>
                  <a:srgbClr val="FF0000"/>
                </a:solidFill>
                <a:latin typeface="Akron" pitchFamily="2" charset="0"/>
              </a:rPr>
              <a:t>[Restatement] </a:t>
            </a:r>
            <a:r>
              <a:rPr lang="en-US" dirty="0" smtClean="0"/>
              <a:t>John Lennon stated it simply, but perfectly in his song.  Simply and perfectly Steinbeck  also demonstrates the  theme ‘the need for love’ in his book </a:t>
            </a:r>
            <a:r>
              <a:rPr lang="en-US" i="1" dirty="0" smtClean="0"/>
              <a:t>Of Mice and Men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  <a:latin typeface="Akron" pitchFamily="2" charset="0"/>
              </a:rPr>
              <a:t>[Twist/Final Statement] </a:t>
            </a:r>
            <a:r>
              <a:rPr lang="en-US" dirty="0" smtClean="0"/>
              <a:t>It is startling that a concept so widely understood and universally needed is so hard to recognize and attain.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Structuring Body Paragraphs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writing contains three major components:</a:t>
            </a:r>
          </a:p>
          <a:p>
            <a:r>
              <a:rPr lang="en-US" u="sng" dirty="0" smtClean="0"/>
              <a:t>Textual Truths </a:t>
            </a:r>
            <a:r>
              <a:rPr lang="en-US" dirty="0" smtClean="0"/>
              <a:t>– </a:t>
            </a:r>
            <a:r>
              <a:rPr lang="en-US" dirty="0" smtClean="0">
                <a:latin typeface="Akron" pitchFamily="2" charset="0"/>
              </a:rPr>
              <a:t>WHAT?</a:t>
            </a:r>
            <a:r>
              <a:rPr lang="en-US" dirty="0" smtClean="0"/>
              <a:t> What is happening in the story that is worthy of discussing?</a:t>
            </a:r>
          </a:p>
          <a:p>
            <a:r>
              <a:rPr lang="en-US" u="sng" dirty="0" smtClean="0"/>
              <a:t>Evidence</a:t>
            </a:r>
            <a:r>
              <a:rPr lang="en-US" dirty="0" smtClean="0"/>
              <a:t> – </a:t>
            </a:r>
            <a:r>
              <a:rPr lang="en-US" dirty="0" smtClean="0">
                <a:latin typeface="Akron" pitchFamily="2" charset="0"/>
              </a:rPr>
              <a:t>HOW?  </a:t>
            </a:r>
            <a:r>
              <a:rPr lang="en-US" dirty="0" smtClean="0"/>
              <a:t>How does the author demonstrate this truth (quote or paraphrase)</a:t>
            </a:r>
          </a:p>
          <a:p>
            <a:r>
              <a:rPr lang="en-US" u="sng" dirty="0" smtClean="0"/>
              <a:t>Commentary</a:t>
            </a:r>
            <a:r>
              <a:rPr lang="en-US" dirty="0" smtClean="0"/>
              <a:t> – </a:t>
            </a:r>
            <a:r>
              <a:rPr lang="en-US" dirty="0" smtClean="0">
                <a:latin typeface="Akron" pitchFamily="2" charset="0"/>
              </a:rPr>
              <a:t>WHY? </a:t>
            </a:r>
            <a:r>
              <a:rPr lang="en-US" dirty="0" smtClean="0"/>
              <a:t>Why is this important to the overarching idea? The author’s purpose?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 smtClean="0"/>
              <a:t>Use this “recipe” if you feel that your writing is weak:</a:t>
            </a:r>
          </a:p>
          <a:p>
            <a:pPr>
              <a:buNone/>
            </a:pPr>
            <a:endParaRPr lang="en-US" sz="2600" dirty="0" smtClean="0"/>
          </a:p>
          <a:p>
            <a:pPr lvl="1"/>
            <a:r>
              <a:rPr lang="en-US" sz="2700" dirty="0" smtClean="0">
                <a:latin typeface="Akron" pitchFamily="2" charset="0"/>
              </a:rPr>
              <a:t>TS </a:t>
            </a:r>
            <a:r>
              <a:rPr lang="en-US" sz="2700" dirty="0" smtClean="0"/>
              <a:t>- </a:t>
            </a:r>
            <a:r>
              <a:rPr lang="en-US" sz="2700" u="sng" dirty="0" smtClean="0"/>
              <a:t>Topic Sentence</a:t>
            </a:r>
            <a:r>
              <a:rPr lang="en-US" sz="2700" dirty="0" smtClean="0"/>
              <a:t>:  This should refer to your first proof point and introduce what the topic of your paragraph is going to be about.</a:t>
            </a:r>
          </a:p>
          <a:p>
            <a:pPr lvl="1"/>
            <a:r>
              <a:rPr lang="en-US" sz="2700" dirty="0" smtClean="0">
                <a:latin typeface="Akron" pitchFamily="2" charset="0"/>
              </a:rPr>
              <a:t>TT</a:t>
            </a:r>
            <a:r>
              <a:rPr lang="en-US" sz="2700" dirty="0" smtClean="0"/>
              <a:t> – </a:t>
            </a:r>
            <a:r>
              <a:rPr lang="en-US" sz="2700" u="sng" dirty="0" smtClean="0"/>
              <a:t>Textual Truth</a:t>
            </a:r>
            <a:r>
              <a:rPr lang="en-US" sz="2700" dirty="0" smtClean="0"/>
              <a:t>: This will be your first example from the book.  Introduce your evidence in your own words.</a:t>
            </a:r>
          </a:p>
          <a:p>
            <a:pPr lvl="1"/>
            <a:r>
              <a:rPr lang="en-US" sz="2700" dirty="0" smtClean="0">
                <a:latin typeface="Akron" pitchFamily="2" charset="0"/>
              </a:rPr>
              <a:t>EV</a:t>
            </a:r>
            <a:r>
              <a:rPr lang="en-US" sz="2700" dirty="0" smtClean="0"/>
              <a:t> – </a:t>
            </a:r>
            <a:r>
              <a:rPr lang="en-US" sz="2700" u="sng" dirty="0" smtClean="0"/>
              <a:t>Evidence</a:t>
            </a:r>
            <a:r>
              <a:rPr lang="en-US" sz="2700" dirty="0" smtClean="0"/>
              <a:t>: quote or paraphrase that supports your CD (use citations).</a:t>
            </a:r>
          </a:p>
          <a:p>
            <a:pPr lvl="1"/>
            <a:r>
              <a:rPr lang="en-US" sz="2700" dirty="0" smtClean="0">
                <a:latin typeface="Akron" pitchFamily="2" charset="0"/>
              </a:rPr>
              <a:t>CM</a:t>
            </a:r>
            <a:r>
              <a:rPr lang="en-US" sz="2700" dirty="0" smtClean="0"/>
              <a:t> (x2) - </a:t>
            </a:r>
            <a:r>
              <a:rPr lang="en-US" sz="2700" u="sng" dirty="0" smtClean="0"/>
              <a:t>Commentary</a:t>
            </a:r>
            <a:r>
              <a:rPr lang="en-US" sz="2700" dirty="0" smtClean="0"/>
              <a:t>: These are thoughtful insights and reflections regarding the evidence you just provided.  The commentary often shows the connection between the evidence and the focus of your paper.</a:t>
            </a:r>
          </a:p>
          <a:p>
            <a:pPr lvl="1"/>
            <a:r>
              <a:rPr lang="en-US" sz="2700" dirty="0" smtClean="0"/>
              <a:t>Transition:  This is a sentence or phrase that will lead you into your next TT.</a:t>
            </a:r>
          </a:p>
          <a:p>
            <a:pPr lvl="1"/>
            <a:r>
              <a:rPr lang="en-US" sz="2700" dirty="0" smtClean="0">
                <a:latin typeface="Akron" pitchFamily="2" charset="0"/>
              </a:rPr>
              <a:t>TT</a:t>
            </a:r>
            <a:r>
              <a:rPr lang="en-US" sz="2700" dirty="0" smtClean="0"/>
              <a:t> </a:t>
            </a:r>
            <a:r>
              <a:rPr lang="en-US" sz="2700" dirty="0" smtClean="0"/>
              <a:t>– 2</a:t>
            </a:r>
            <a:r>
              <a:rPr lang="en-US" sz="2700" baseline="30000" dirty="0" smtClean="0"/>
              <a:t>nd</a:t>
            </a:r>
            <a:r>
              <a:rPr lang="en-US" sz="2700" dirty="0" smtClean="0"/>
              <a:t> example  (repeat)</a:t>
            </a:r>
          </a:p>
          <a:p>
            <a:pPr lvl="1"/>
            <a:r>
              <a:rPr lang="en-US" sz="2700" dirty="0" smtClean="0">
                <a:latin typeface="Akron" pitchFamily="2" charset="0"/>
              </a:rPr>
              <a:t>EV</a:t>
            </a:r>
            <a:r>
              <a:rPr lang="en-US" sz="2700" dirty="0" smtClean="0"/>
              <a:t> – 2</a:t>
            </a:r>
            <a:r>
              <a:rPr lang="en-US" sz="2700" baseline="30000" dirty="0" smtClean="0"/>
              <a:t>nd</a:t>
            </a:r>
            <a:r>
              <a:rPr lang="en-US" sz="2700" dirty="0" smtClean="0"/>
              <a:t> quote (repeat)</a:t>
            </a:r>
          </a:p>
          <a:p>
            <a:pPr lvl="1"/>
            <a:r>
              <a:rPr lang="en-US" sz="2700" dirty="0" smtClean="0">
                <a:latin typeface="Akron" pitchFamily="2" charset="0"/>
              </a:rPr>
              <a:t>CM</a:t>
            </a:r>
            <a:r>
              <a:rPr lang="en-US" sz="2700" dirty="0" smtClean="0"/>
              <a:t>(x2) – 2</a:t>
            </a:r>
            <a:r>
              <a:rPr lang="en-US" sz="2700" baseline="30000" dirty="0" smtClean="0"/>
              <a:t>nd</a:t>
            </a:r>
            <a:r>
              <a:rPr lang="en-US" sz="2700" dirty="0" smtClean="0"/>
              <a:t> commentary (repeat)</a:t>
            </a:r>
          </a:p>
          <a:p>
            <a:pPr lvl="1"/>
            <a:r>
              <a:rPr lang="en-US" sz="2700" dirty="0" smtClean="0">
                <a:latin typeface="Akron" pitchFamily="2" charset="0"/>
              </a:rPr>
              <a:t>CS</a:t>
            </a:r>
            <a:r>
              <a:rPr lang="en-US" sz="2700" dirty="0" smtClean="0"/>
              <a:t> – </a:t>
            </a:r>
            <a:r>
              <a:rPr lang="en-US" sz="2700" u="sng" dirty="0" smtClean="0"/>
              <a:t>Concluding Sentence</a:t>
            </a:r>
            <a:r>
              <a:rPr lang="en-US" sz="2700" dirty="0" smtClean="0"/>
              <a:t>:  Briefly sums up the content in the paragraph and/or transitions you into the next paragraph.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  <a:latin typeface="Akron" pitchFamily="2" charset="0"/>
              </a:rPr>
              <a:t>(TS) </a:t>
            </a:r>
            <a:r>
              <a:rPr lang="en-US" dirty="0" smtClean="0"/>
              <a:t>The symbols that represent social order are critical in understanding Golding’s novel</a:t>
            </a:r>
            <a:r>
              <a:rPr lang="en-US" dirty="0" smtClean="0">
                <a:latin typeface="Akron" pitchFamily="2" charset="0"/>
              </a:rPr>
              <a:t>. </a:t>
            </a:r>
            <a:r>
              <a:rPr lang="en-US" dirty="0" smtClean="0">
                <a:solidFill>
                  <a:srgbClr val="FF0000"/>
                </a:solidFill>
                <a:latin typeface="Akron" pitchFamily="2" charset="0"/>
              </a:rPr>
              <a:t>(CD) </a:t>
            </a:r>
            <a:r>
              <a:rPr lang="en-US" dirty="0" smtClean="0"/>
              <a:t>The conch is a symbol of social equality. </a:t>
            </a:r>
            <a:r>
              <a:rPr lang="en-US" dirty="0" smtClean="0">
                <a:solidFill>
                  <a:srgbClr val="FF0000"/>
                </a:solidFill>
                <a:latin typeface="Akron" pitchFamily="2" charset="0"/>
              </a:rPr>
              <a:t>(EV) </a:t>
            </a:r>
            <a:r>
              <a:rPr lang="en-US" dirty="0" smtClean="0"/>
              <a:t>In the beginning of the novel Piggy insists, “if you have the conch, people have to listen to you!” (15).  </a:t>
            </a:r>
            <a:r>
              <a:rPr lang="en-US" dirty="0" smtClean="0">
                <a:solidFill>
                  <a:srgbClr val="FF0000"/>
                </a:solidFill>
                <a:latin typeface="Akron" pitchFamily="2" charset="0"/>
              </a:rPr>
              <a:t>(CM#1) </a:t>
            </a:r>
            <a:r>
              <a:rPr lang="en-US" dirty="0" smtClean="0"/>
              <a:t>The shell is not only a physical representation of a proposed code of conduct, but it also represents the boys desire for order. </a:t>
            </a:r>
            <a:r>
              <a:rPr lang="en-US" dirty="0" smtClean="0">
                <a:solidFill>
                  <a:srgbClr val="FF0000"/>
                </a:solidFill>
                <a:latin typeface="Akron" pitchFamily="2" charset="0"/>
              </a:rPr>
              <a:t>(CM#2)  </a:t>
            </a:r>
            <a:r>
              <a:rPr lang="en-US" dirty="0" smtClean="0"/>
              <a:t>This supports the idea that Golding is trying to communicate that anarchy breeds dysfunction.  </a:t>
            </a:r>
            <a:r>
              <a:rPr lang="en-US" dirty="0" smtClean="0">
                <a:solidFill>
                  <a:srgbClr val="FF0000"/>
                </a:solidFill>
                <a:latin typeface="Akron" pitchFamily="2" charset="0"/>
              </a:rPr>
              <a:t>(Tr.)  </a:t>
            </a:r>
            <a:r>
              <a:rPr lang="en-US" dirty="0" smtClean="0"/>
              <a:t>In addition, the fire is also a significant symbol used in the novel. </a:t>
            </a:r>
            <a:r>
              <a:rPr lang="en-US" smtClean="0">
                <a:solidFill>
                  <a:srgbClr val="FF0000"/>
                </a:solidFill>
                <a:latin typeface="Akron" pitchFamily="2" charset="0"/>
              </a:rPr>
              <a:t>(</a:t>
            </a:r>
            <a:r>
              <a:rPr lang="en-US" smtClean="0">
                <a:solidFill>
                  <a:srgbClr val="FF0000"/>
                </a:solidFill>
                <a:latin typeface="Akron" pitchFamily="2" charset="0"/>
              </a:rPr>
              <a:t>TT</a:t>
            </a:r>
            <a:r>
              <a:rPr lang="en-US" smtClean="0">
                <a:solidFill>
                  <a:srgbClr val="FF0000"/>
                </a:solidFill>
                <a:latin typeface="Akron" pitchFamily="2" charset="0"/>
              </a:rPr>
              <a:t>) </a:t>
            </a:r>
            <a:r>
              <a:rPr lang="en-US" dirty="0" smtClean="0"/>
              <a:t>The fire can be interpreted as a symbol of survival.  </a:t>
            </a:r>
            <a:r>
              <a:rPr lang="en-US" dirty="0" smtClean="0">
                <a:solidFill>
                  <a:srgbClr val="FF0000"/>
                </a:solidFill>
                <a:latin typeface="Akron" pitchFamily="2" charset="0"/>
              </a:rPr>
              <a:t>(EV) </a:t>
            </a:r>
            <a:r>
              <a:rPr lang="en-US" dirty="0" smtClean="0"/>
              <a:t>Jack hoards the fire and says, “you can have it if you join us.” (127).  </a:t>
            </a:r>
            <a:r>
              <a:rPr lang="en-US" dirty="0" smtClean="0">
                <a:solidFill>
                  <a:srgbClr val="FF0000"/>
                </a:solidFill>
                <a:latin typeface="Akron" pitchFamily="2" charset="0"/>
              </a:rPr>
              <a:t>(CM#1) </a:t>
            </a:r>
            <a:r>
              <a:rPr lang="en-US" dirty="0" smtClean="0"/>
              <a:t>His control over the fire can also be seen as his control over Piggy and Ralph’s survival. </a:t>
            </a:r>
            <a:r>
              <a:rPr lang="en-US" dirty="0" smtClean="0">
                <a:solidFill>
                  <a:srgbClr val="FF0000"/>
                </a:solidFill>
                <a:latin typeface="Akron" pitchFamily="2" charset="0"/>
              </a:rPr>
              <a:t>(CM#2)  </a:t>
            </a:r>
            <a:r>
              <a:rPr lang="en-US" dirty="0" smtClean="0"/>
              <a:t>This control goes to the heart of Golding’s message.  </a:t>
            </a:r>
            <a:r>
              <a:rPr lang="en-US" dirty="0" smtClean="0">
                <a:solidFill>
                  <a:srgbClr val="FF0000"/>
                </a:solidFill>
                <a:latin typeface="Akron" pitchFamily="2" charset="0"/>
              </a:rPr>
              <a:t>(CS) </a:t>
            </a:r>
            <a:r>
              <a:rPr lang="en-US" dirty="0" smtClean="0"/>
              <a:t>Symbolism proves to be an effective way of communicating the theme of the novel.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Line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to be the most critical evaluator of your work.  If you need to follow a strict recipe – do it!</a:t>
            </a:r>
          </a:p>
          <a:p>
            <a:r>
              <a:rPr lang="en-US" dirty="0" smtClean="0"/>
              <a:t>If you feel comfortable with the basics – explore your writing prowess.  Reorder, rearrange, reconsider – but don’t lose sight of the original recipe or you will get …</a:t>
            </a:r>
            <a:endParaRPr lang="en-US" dirty="0"/>
          </a:p>
        </p:txBody>
      </p:sp>
      <p:pic>
        <p:nvPicPr>
          <p:cNvPr id="4" name="Picture 3" descr="catvomit-380x28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4953000"/>
            <a:ext cx="2362200" cy="17778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Structuring a Thesis Statement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In the process of prewriting there are three questions to answer - WHAT?, WHY?, AND HOW? </a:t>
            </a:r>
          </a:p>
          <a:p>
            <a:endParaRPr lang="en-US" i="1" dirty="0" smtClean="0"/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Note:  These are three different questions from the What?, How? And Why? of a good paragraph!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ALWAYS  identify your overarching idea first!  This is the WHAT? </a:t>
            </a:r>
            <a:endParaRPr lang="en-US" dirty="0" smtClean="0"/>
          </a:p>
          <a:p>
            <a:pPr lvl="1"/>
            <a:r>
              <a:rPr lang="en-US" b="1" dirty="0" smtClean="0"/>
              <a:t>WHAT</a:t>
            </a:r>
            <a:r>
              <a:rPr lang="en-US" dirty="0" smtClean="0"/>
              <a:t> is the author trying to communicate?  This is the overarching idea, theme, or message of the selection.</a:t>
            </a:r>
          </a:p>
          <a:p>
            <a:r>
              <a:rPr lang="en-US" b="1" dirty="0" smtClean="0"/>
              <a:t>Next you need to identify the WHY?  </a:t>
            </a:r>
            <a:endParaRPr lang="en-US" dirty="0" smtClean="0"/>
          </a:p>
          <a:p>
            <a:pPr lvl="1"/>
            <a:r>
              <a:rPr lang="en-US" b="1" dirty="0" smtClean="0"/>
              <a:t>WHY </a:t>
            </a:r>
            <a:r>
              <a:rPr lang="en-US" dirty="0" smtClean="0"/>
              <a:t>is the author trying to communicate this point?  This will offer depth to your thesis statement AND your paper.</a:t>
            </a:r>
          </a:p>
          <a:p>
            <a:r>
              <a:rPr lang="en-US" b="1" dirty="0" smtClean="0"/>
              <a:t>Finally consider the HOW?  </a:t>
            </a:r>
            <a:endParaRPr lang="en-US" dirty="0" smtClean="0"/>
          </a:p>
          <a:p>
            <a:pPr lvl="1"/>
            <a:r>
              <a:rPr lang="en-US" b="1" dirty="0" smtClean="0"/>
              <a:t>HOW </a:t>
            </a:r>
            <a:r>
              <a:rPr lang="en-US" dirty="0" smtClean="0"/>
              <a:t>does the author go about the process of achieving the overarching idea?  What literary devices are employed in order to communicate the OAI?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Prewriting will help you identify the literary focus of your paper. Once you begin drafting the answers to these questions you can create a graphic organizer. This is a sample from The Lord of the Flies.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914400"/>
          </a:xfrm>
        </p:spPr>
        <p:txBody>
          <a:bodyPr/>
          <a:lstStyle/>
          <a:p>
            <a:r>
              <a:rPr lang="en-US" sz="3600" dirty="0" smtClean="0"/>
              <a:t>Prewriting a Thesis Statement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kron" pitchFamily="2" charset="0"/>
              </a:rPr>
              <a:t>What? </a:t>
            </a:r>
            <a:r>
              <a:rPr lang="en-US" dirty="0" smtClean="0"/>
              <a:t>OVERARCHING IDEA</a:t>
            </a:r>
            <a:endParaRPr lang="en-US" dirty="0"/>
          </a:p>
        </p:txBody>
      </p:sp>
      <p:sp>
        <p:nvSpPr>
          <p:cNvPr id="4" name="Block Arc 3"/>
          <p:cNvSpPr/>
          <p:nvPr/>
        </p:nvSpPr>
        <p:spPr>
          <a:xfrm>
            <a:off x="1219200" y="2209800"/>
            <a:ext cx="6781800" cy="2514600"/>
          </a:xfrm>
          <a:prstGeom prst="blockArc">
            <a:avLst>
              <a:gd name="adj1" fmla="val 10911165"/>
              <a:gd name="adj2" fmla="val 0"/>
              <a:gd name="adj3" fmla="val 25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Dysfunction of Anarchy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Akron" pitchFamily="2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Akron" pitchFamily="2" charset="0"/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Akron" pitchFamily="2" charset="0"/>
              </a:rPr>
              <a:t>Why? </a:t>
            </a:r>
            <a:r>
              <a:rPr lang="en-US" sz="2400" dirty="0" smtClean="0">
                <a:solidFill>
                  <a:schemeClr val="tx1"/>
                </a:solidFill>
              </a:rPr>
              <a:t>To prove we need social rules to survive.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Akron" pitchFamily="2" charset="0"/>
              </a:rPr>
              <a:t>How?  </a:t>
            </a:r>
            <a:r>
              <a:rPr lang="en-US" sz="2400" dirty="0" smtClean="0">
                <a:solidFill>
                  <a:schemeClr val="tx1"/>
                </a:solidFill>
              </a:rPr>
              <a:t>Supporting Literary Elements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4038600" y="4876800"/>
            <a:ext cx="1295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81200" y="4876800"/>
            <a:ext cx="1295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Character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19800" y="4876800"/>
            <a:ext cx="12954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Symbolism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6248400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Akron" pitchFamily="2" charset="0"/>
              </a:rPr>
              <a:t>*  Complete worksheet in class</a:t>
            </a:r>
            <a:endParaRPr lang="en-US" sz="2000" i="1" dirty="0">
              <a:latin typeface="Akro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5212560"/>
          </a:xfrm>
        </p:spPr>
        <p:txBody>
          <a:bodyPr/>
          <a:lstStyle/>
          <a:p>
            <a:r>
              <a:rPr lang="en-US" dirty="0" smtClean="0"/>
              <a:t>In the novel _______________ written by ________________ the author uses ____________, ___________, and ____________ in order to (demonstrate) ____________________________________.</a:t>
            </a:r>
            <a:endParaRPr lang="en-US" dirty="0"/>
          </a:p>
          <a:p>
            <a:r>
              <a:rPr lang="en-US" dirty="0" smtClean="0"/>
              <a:t>In the novel </a:t>
            </a:r>
            <a:r>
              <a:rPr lang="en-US" i="1" dirty="0" smtClean="0"/>
              <a:t>The Lord of the Flies </a:t>
            </a:r>
            <a:r>
              <a:rPr lang="en-US" dirty="0" smtClean="0"/>
              <a:t>written by William Golding, the author uses character, setting and symbolism to prove that anarchy breeds dysfunction and that we need social rules to survive.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5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3657600"/>
            <a:ext cx="7772400" cy="1246438"/>
          </a:xfrm>
        </p:spPr>
        <p:txBody>
          <a:bodyPr/>
          <a:lstStyle/>
          <a:p>
            <a:r>
              <a:rPr lang="en-US" dirty="0" smtClean="0"/>
              <a:t>Structuring Opening and Closing Paragraphs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dirty="0" err="1" smtClean="0"/>
              <a:t>Gotta</a:t>
            </a:r>
            <a:r>
              <a:rPr lang="en-US" dirty="0" smtClean="0"/>
              <a:t> have tight buns!</a:t>
            </a:r>
            <a:endParaRPr lang="en-US" dirty="0"/>
          </a:p>
        </p:txBody>
      </p:sp>
      <p:pic>
        <p:nvPicPr>
          <p:cNvPr id="4" name="Content Placeholder 3" descr="in_and_out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28800" y="1295400"/>
            <a:ext cx="5421630" cy="4186890"/>
          </a:xfrm>
        </p:spPr>
      </p:pic>
      <p:sp>
        <p:nvSpPr>
          <p:cNvPr id="5" name="TextBox 4"/>
          <p:cNvSpPr txBox="1"/>
          <p:nvPr/>
        </p:nvSpPr>
        <p:spPr>
          <a:xfrm>
            <a:off x="1143000" y="5638800"/>
            <a:ext cx="7029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kron" pitchFamily="2" charset="0"/>
              </a:rPr>
              <a:t>If you don’t have tight buns, all the meaty, cheesy </a:t>
            </a:r>
          </a:p>
          <a:p>
            <a:pPr algn="ctr"/>
            <a:r>
              <a:rPr lang="en-US" dirty="0" smtClean="0">
                <a:latin typeface="Akron" pitchFamily="2" charset="0"/>
              </a:rPr>
              <a:t>goodness in the middle will fall apart!</a:t>
            </a:r>
            <a:endParaRPr lang="en-US" dirty="0">
              <a:latin typeface="Akro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461455"/>
      </a:dk2>
      <a:lt2>
        <a:srgbClr val="FFFFD2"/>
      </a:lt2>
      <a:accent1>
        <a:srgbClr val="B94B2D"/>
      </a:accent1>
      <a:accent2>
        <a:srgbClr val="B95F91"/>
      </a:accent2>
      <a:accent3>
        <a:srgbClr val="C8AF3C"/>
      </a:accent3>
      <a:accent4>
        <a:srgbClr val="78AA64"/>
      </a:accent4>
      <a:accent5>
        <a:srgbClr val="8264AA"/>
      </a:accent5>
      <a:accent6>
        <a:srgbClr val="D29B46"/>
      </a:accent6>
      <a:hlink>
        <a:srgbClr val="0000FF"/>
      </a:hlink>
      <a:folHlink>
        <a:srgbClr val="800080"/>
      </a:folHlink>
    </a:clrScheme>
    <a:fontScheme name="Twilight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0" t="100000" r="5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0" t="100000" r="50000" b="10000"/>
          </a:path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0000"/>
                <a:satMod val="200000"/>
              </a:schemeClr>
            </a:duotone>
          </a:blip>
          <a:tile tx="0" ty="0" sx="120000" sy="12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</Template>
  <TotalTime>1679</TotalTime>
  <Words>837</Words>
  <Application>Microsoft Office PowerPoint</Application>
  <PresentationFormat>On-screen Show (4:3)</PresentationFormat>
  <Paragraphs>103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Akron</vt:lpstr>
      <vt:lpstr>Arial</vt:lpstr>
      <vt:lpstr>Calibri</vt:lpstr>
      <vt:lpstr>Consolas</vt:lpstr>
      <vt:lpstr>Corbel</vt:lpstr>
      <vt:lpstr>HGｺﾞｼｯｸM</vt:lpstr>
      <vt:lpstr>HG丸ｺﾞｼｯｸM-PRO</vt:lpstr>
      <vt:lpstr>Wingdings</vt:lpstr>
      <vt:lpstr>Wingdings 2</vt:lpstr>
      <vt:lpstr>Twilight</vt:lpstr>
      <vt:lpstr>EFFECTIVE WRITING</vt:lpstr>
      <vt:lpstr>Structuring a Thesis Statement</vt:lpstr>
      <vt:lpstr>PowerPoint Presentation</vt:lpstr>
      <vt:lpstr>PowerPoint Presentation</vt:lpstr>
      <vt:lpstr>PowerPoint Presentation</vt:lpstr>
      <vt:lpstr>Prewriting a Thesis Statement</vt:lpstr>
      <vt:lpstr>Basic Format</vt:lpstr>
      <vt:lpstr>Structuring Opening and Closing Paragraphs</vt:lpstr>
      <vt:lpstr>  Gotta have tight buns!</vt:lpstr>
      <vt:lpstr>These can prove to be the most important part of your essay!</vt:lpstr>
      <vt:lpstr>Example Opening Paragraph</vt:lpstr>
      <vt:lpstr>Example Closing Paragraph</vt:lpstr>
      <vt:lpstr>Structuring Body Paragraphs</vt:lpstr>
      <vt:lpstr>PowerPoint Presentation</vt:lpstr>
      <vt:lpstr>Basic Structure</vt:lpstr>
      <vt:lpstr>Sample Paragraph</vt:lpstr>
      <vt:lpstr>Bottom Line …</vt:lpstr>
    </vt:vector>
  </TitlesOfParts>
  <Company>Options For Youth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WRITING</dc:title>
  <dc:creator>Seana Mekari</dc:creator>
  <cp:lastModifiedBy>Mekari, Seana</cp:lastModifiedBy>
  <cp:revision>12</cp:revision>
  <cp:lastPrinted>2013-09-03T19:00:44Z</cp:lastPrinted>
  <dcterms:created xsi:type="dcterms:W3CDTF">2012-02-02T06:10:59Z</dcterms:created>
  <dcterms:modified xsi:type="dcterms:W3CDTF">2015-01-29T16:12:56Z</dcterms:modified>
</cp:coreProperties>
</file>