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Helvetica Neue" panose="020B0604020202020204" charset="0"/>
      <p:regular r:id="rId17"/>
      <p:bold r:id="rId18"/>
      <p:italic r:id="rId19"/>
      <p:boldItalic r:id="rId20"/>
    </p:embeddedFont>
    <p:embeddedFont>
      <p:font typeface="Garamond" panose="020204040303010108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L9ReiVqubyeOMEVatMzFkEwk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09a76b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09a76bb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15"/>
          <p:cNvGrpSpPr/>
          <p:nvPr/>
        </p:nvGrpSpPr>
        <p:grpSpPr>
          <a:xfrm>
            <a:off x="-16934" y="0"/>
            <a:ext cx="12231160" cy="6856214"/>
            <a:chOff x="-16934" y="0"/>
            <a:chExt cx="12231160" cy="6856214"/>
          </a:xfrm>
        </p:grpSpPr>
        <p:pic>
          <p:nvPicPr>
            <p:cNvPr id="18" name="Google Shape;18;p15"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15"/>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15"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15"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15"/>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15"/>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15"/>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Google Shape;88;p24"/>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25"/>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5"/>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25"/>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26"/>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26"/>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07" name="Google Shape;107;p26"/>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08" name="Google Shape;108;p26"/>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7"/>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8"/>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28"/>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28"/>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3" name="Google Shape;123;p28"/>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4" name="Google Shape;124;p28"/>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29"/>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9"/>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29"/>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29"/>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0"/>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30"/>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1"/>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31"/>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1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42" name="Google Shape;42;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18"/>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cxnSp>
        <p:nvCxnSpPr>
          <p:cNvPr id="47" name="Google Shape;47;p1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8" name="Google Shape;48;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0" name="Google Shape;50;p19"/>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1" name="Google Shape;51;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7" name="Google Shape;57;p20"/>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8" name="Google Shape;58;p20"/>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9" name="Google Shape;59;p20"/>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0" name="Google Shape;60;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20"/>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2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22"/>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22"/>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Google Shape;81;p23"/>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4"/>
          <p:cNvGrpSpPr/>
          <p:nvPr/>
        </p:nvGrpSpPr>
        <p:grpSpPr>
          <a:xfrm>
            <a:off x="-15736" y="0"/>
            <a:ext cx="12229962" cy="6856214"/>
            <a:chOff x="-15736" y="0"/>
            <a:chExt cx="12229962" cy="6856214"/>
          </a:xfrm>
        </p:grpSpPr>
        <p:pic>
          <p:nvPicPr>
            <p:cNvPr id="7" name="Google Shape;7;p14"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4"/>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4"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14"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1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3600"/>
              <a:buFont typeface="Garamond"/>
              <a:buNone/>
            </a:pPr>
            <a:r>
              <a:rPr lang="en-US" sz="3600" dirty="0" smtClean="0"/>
              <a:t>Visual Literacy +</a:t>
            </a:r>
            <a:br>
              <a:rPr lang="en-US" sz="3600" dirty="0" smtClean="0"/>
            </a:br>
            <a:r>
              <a:rPr lang="en-US" sz="3600" dirty="0" smtClean="0"/>
              <a:t>Propaganda Art: WWII</a:t>
            </a:r>
            <a:r>
              <a:rPr lang="en-US" sz="3600" dirty="0"/>
              <a:t/>
            </a:r>
            <a:br>
              <a:rPr lang="en-US" sz="3600" dirty="0"/>
            </a:br>
            <a:r>
              <a:rPr lang="en-US" sz="3600" dirty="0"/>
              <a:t>Victory Gardens</a:t>
            </a:r>
            <a:endParaRPr dirty="0"/>
          </a:p>
        </p:txBody>
      </p:sp>
      <p:sp>
        <p:nvSpPr>
          <p:cNvPr id="152" name="Google Shape;152;p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15"/>
              <a:buNone/>
            </a:pPr>
            <a:r>
              <a:rPr lang="en-US"/>
              <a:t>Alana Bond and Seana Mekari</a:t>
            </a:r>
            <a:endParaRPr/>
          </a:p>
          <a:p>
            <a:pPr marL="0" lvl="0" indent="0" algn="ctr" rtl="0">
              <a:spcBef>
                <a:spcPts val="1020"/>
              </a:spcBef>
              <a:spcAft>
                <a:spcPts val="0"/>
              </a:spcAft>
              <a:buSzPts val="2415"/>
              <a:buNone/>
            </a:pPr>
            <a:r>
              <a:rPr lang="en-US"/>
              <a:t>11IB Year 1</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p:nvPr/>
        </p:nvSpPr>
        <p:spPr>
          <a:xfrm>
            <a:off x="6181344" y="849090"/>
            <a:ext cx="4718304" cy="52650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2760"/>
              <a:buFont typeface="Arial"/>
              <a:buNone/>
            </a:pPr>
            <a:r>
              <a:rPr lang="en-US" sz="2400" b="1" cap="none">
                <a:solidFill>
                  <a:srgbClr val="262626"/>
                </a:solidFill>
                <a:latin typeface="Garamond"/>
                <a:ea typeface="Garamond"/>
                <a:cs typeface="Garamond"/>
                <a:sym typeface="Garamond"/>
              </a:rPr>
              <a:t>Slogan: "Grow Vitamins At Your Kitchen Door"</a:t>
            </a:r>
            <a:endParaRPr/>
          </a:p>
          <a:p>
            <a:pPr marL="285750" marR="0" lvl="0" indent="-285750" algn="l" rtl="0">
              <a:lnSpc>
                <a:spcPct val="90000"/>
              </a:lnSpc>
              <a:spcBef>
                <a:spcPts val="1080"/>
              </a:spcBef>
              <a:spcAft>
                <a:spcPts val="0"/>
              </a:spcAft>
              <a:buClr>
                <a:schemeClr val="accent1"/>
              </a:buClr>
              <a:buSzPts val="2760"/>
              <a:buFont typeface="Arial"/>
              <a:buChar char="•"/>
            </a:pPr>
            <a:r>
              <a:rPr lang="en-US" sz="2400" b="1" cap="none">
                <a:solidFill>
                  <a:srgbClr val="262626"/>
                </a:solidFill>
                <a:latin typeface="Garamond"/>
                <a:ea typeface="Garamond"/>
                <a:cs typeface="Garamond"/>
                <a:sym typeface="Garamond"/>
              </a:rPr>
              <a:t>Context: </a:t>
            </a:r>
            <a:r>
              <a:rPr lang="en-US" sz="2400" cap="none">
                <a:solidFill>
                  <a:srgbClr val="262626"/>
                </a:solidFill>
                <a:latin typeface="Garamond"/>
                <a:ea typeface="Garamond"/>
                <a:cs typeface="Garamond"/>
                <a:sym typeface="Garamond"/>
              </a:rPr>
              <a:t>With commercial farms steering more and more of their products to the troops, and trucks and transit focused on war work, it became more and more imperative for amateur farmers to produce vegetables and other foodstuffs closer to home – in backyard gardens, neighborhood plots, and even window boxes.</a:t>
            </a:r>
            <a:endParaRPr/>
          </a:p>
          <a:p>
            <a:pPr marL="285750" marR="0" lvl="0" indent="-285750" algn="l" rtl="0">
              <a:lnSpc>
                <a:spcPct val="90000"/>
              </a:lnSpc>
              <a:spcBef>
                <a:spcPts val="1080"/>
              </a:spcBef>
              <a:spcAft>
                <a:spcPts val="0"/>
              </a:spcAft>
              <a:buClr>
                <a:schemeClr val="accent1"/>
              </a:buClr>
              <a:buSzPts val="2760"/>
              <a:buFont typeface="Arial"/>
              <a:buChar char="•"/>
            </a:pPr>
            <a:r>
              <a:rPr lang="en-US" sz="2400" i="1" cap="none">
                <a:solidFill>
                  <a:srgbClr val="262626"/>
                </a:solidFill>
                <a:latin typeface="Garamond"/>
                <a:ea typeface="Garamond"/>
                <a:cs typeface="Garamond"/>
                <a:sym typeface="Garamond"/>
              </a:rPr>
              <a:t>Credit: CBSNews.com senior producer David Morgan</a:t>
            </a:r>
            <a:endParaRPr sz="2400" cap="none">
              <a:solidFill>
                <a:srgbClr val="262626"/>
              </a:solidFill>
              <a:latin typeface="Garamond"/>
              <a:ea typeface="Garamond"/>
              <a:cs typeface="Garamond"/>
              <a:sym typeface="Garamond"/>
            </a:endParaRPr>
          </a:p>
          <a:p>
            <a:pPr marL="285750" marR="0" lvl="0" indent="-110490" algn="l" rtl="0">
              <a:lnSpc>
                <a:spcPct val="90000"/>
              </a:lnSpc>
              <a:spcBef>
                <a:spcPts val="1080"/>
              </a:spcBef>
              <a:spcAft>
                <a:spcPts val="0"/>
              </a:spcAft>
              <a:buClr>
                <a:schemeClr val="accent1"/>
              </a:buClr>
              <a:buSzPts val="2760"/>
              <a:buFont typeface="Arial"/>
              <a:buNone/>
            </a:pPr>
            <a:endParaRPr sz="2400" cap="none">
              <a:solidFill>
                <a:srgbClr val="262626"/>
              </a:solidFill>
              <a:latin typeface="Garamond"/>
              <a:ea typeface="Garamond"/>
              <a:cs typeface="Garamond"/>
              <a:sym typeface="Garamond"/>
            </a:endParaRPr>
          </a:p>
        </p:txBody>
      </p:sp>
      <p:pic>
        <p:nvPicPr>
          <p:cNvPr id="204" name="Google Shape;204;p9"/>
          <p:cNvPicPr preferRelativeResize="0"/>
          <p:nvPr/>
        </p:nvPicPr>
        <p:blipFill rotWithShape="1">
          <a:blip r:embed="rId3">
            <a:alphaModFix/>
          </a:blip>
          <a:srcRect/>
          <a:stretch/>
        </p:blipFill>
        <p:spPr>
          <a:xfrm>
            <a:off x="1292352" y="691644"/>
            <a:ext cx="3683109" cy="5579912"/>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0"/>
          <p:cNvPicPr preferRelativeResize="0"/>
          <p:nvPr/>
        </p:nvPicPr>
        <p:blipFill rotWithShape="1">
          <a:blip r:embed="rId3">
            <a:alphaModFix/>
          </a:blip>
          <a:srcRect/>
          <a:stretch/>
        </p:blipFill>
        <p:spPr>
          <a:xfrm>
            <a:off x="1161724" y="646978"/>
            <a:ext cx="3645408" cy="5564043"/>
          </a:xfrm>
          <a:prstGeom prst="rect">
            <a:avLst/>
          </a:prstGeom>
          <a:noFill/>
          <a:ln>
            <a:noFill/>
          </a:ln>
        </p:spPr>
      </p:pic>
      <p:sp>
        <p:nvSpPr>
          <p:cNvPr id="210" name="Google Shape;210;p10"/>
          <p:cNvSpPr/>
          <p:nvPr/>
        </p:nvSpPr>
        <p:spPr>
          <a:xfrm>
            <a:off x="6096000" y="825501"/>
            <a:ext cx="4711937"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aramond"/>
                <a:ea typeface="Garamond"/>
                <a:cs typeface="Garamond"/>
                <a:sym typeface="Garamond"/>
              </a:rPr>
              <a:t>Slogan:  “Will you have a part in victory?”</a:t>
            </a:r>
            <a:endParaRPr/>
          </a:p>
          <a:p>
            <a:pPr marL="0" marR="0" lvl="0" indent="0" algn="l" rtl="0">
              <a:spcBef>
                <a:spcPts val="0"/>
              </a:spcBef>
              <a:spcAft>
                <a:spcPts val="0"/>
              </a:spcAft>
              <a:buNone/>
            </a:pPr>
            <a:endParaRPr sz="2400" b="1">
              <a:solidFill>
                <a:schemeClr val="dk1"/>
              </a:solidFill>
              <a:latin typeface="Garamond"/>
              <a:ea typeface="Garamond"/>
              <a:cs typeface="Garamond"/>
              <a:sym typeface="Garamond"/>
            </a:endParaRPr>
          </a:p>
          <a:p>
            <a:pPr marL="285750" marR="0" lvl="0" indent="-285750" algn="l" rtl="0">
              <a:spcBef>
                <a:spcPts val="0"/>
              </a:spcBef>
              <a:spcAft>
                <a:spcPts val="0"/>
              </a:spcAft>
              <a:buClr>
                <a:schemeClr val="dk1"/>
              </a:buClr>
              <a:buSzPts val="2400"/>
              <a:buFont typeface="Arial"/>
              <a:buChar char="•"/>
            </a:pPr>
            <a:r>
              <a:rPr lang="en-US" sz="2400" b="1">
                <a:solidFill>
                  <a:schemeClr val="dk1"/>
                </a:solidFill>
                <a:latin typeface="Garamond"/>
                <a:ea typeface="Garamond"/>
                <a:cs typeface="Garamond"/>
                <a:sym typeface="Garamond"/>
              </a:rPr>
              <a:t>Context: </a:t>
            </a:r>
            <a:r>
              <a:rPr lang="en-US" sz="2400">
                <a:solidFill>
                  <a:schemeClr val="dk1"/>
                </a:solidFill>
                <a:latin typeface="Garamond"/>
                <a:ea typeface="Garamond"/>
                <a:cs typeface="Garamond"/>
                <a:sym typeface="Garamond"/>
              </a:rPr>
              <a:t>After the end of WWI, the government continued to encourage Victory Gardens as a means of avoiding famine at home and in Europe as a result of the war.</a:t>
            </a:r>
            <a:endParaRPr/>
          </a:p>
          <a:p>
            <a:pPr marL="0" marR="0" lvl="0" indent="0" algn="l" rtl="0">
              <a:spcBef>
                <a:spcPts val="0"/>
              </a:spcBef>
              <a:spcAft>
                <a:spcPts val="0"/>
              </a:spcAft>
              <a:buNone/>
            </a:pPr>
            <a:endParaRPr sz="2400">
              <a:solidFill>
                <a:schemeClr val="dk1"/>
              </a:solidFill>
              <a:latin typeface="Garamond"/>
              <a:ea typeface="Garamond"/>
              <a:cs typeface="Garamond"/>
              <a:sym typeface="Garamond"/>
            </a:endParaRPr>
          </a:p>
          <a:p>
            <a:pPr marL="285750" marR="0" lvl="0" indent="-285750" algn="l" rtl="0">
              <a:spcBef>
                <a:spcPts val="0"/>
              </a:spcBef>
              <a:spcAft>
                <a:spcPts val="0"/>
              </a:spcAft>
              <a:buClr>
                <a:schemeClr val="dk1"/>
              </a:buClr>
              <a:buSzPts val="2400"/>
              <a:buFont typeface="Arial"/>
              <a:buChar char="•"/>
            </a:pPr>
            <a:r>
              <a:rPr lang="en-US" sz="2400" i="1">
                <a:solidFill>
                  <a:schemeClr val="dk1"/>
                </a:solidFill>
                <a:latin typeface="Garamond"/>
                <a:ea typeface="Garamond"/>
                <a:cs typeface="Garamond"/>
                <a:sym typeface="Garamond"/>
              </a:rPr>
              <a:t>Credit: Library of Congress</a:t>
            </a:r>
            <a:endParaRPr sz="2400" b="0" i="1">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1"/>
          <p:cNvPicPr preferRelativeResize="0"/>
          <p:nvPr/>
        </p:nvPicPr>
        <p:blipFill rotWithShape="1">
          <a:blip r:embed="rId3">
            <a:alphaModFix/>
          </a:blip>
          <a:srcRect/>
          <a:stretch/>
        </p:blipFill>
        <p:spPr>
          <a:xfrm>
            <a:off x="1188356" y="658676"/>
            <a:ext cx="3915946" cy="5540647"/>
          </a:xfrm>
          <a:prstGeom prst="rect">
            <a:avLst/>
          </a:prstGeom>
          <a:noFill/>
          <a:ln>
            <a:noFill/>
          </a:ln>
        </p:spPr>
      </p:pic>
      <p:sp>
        <p:nvSpPr>
          <p:cNvPr id="216" name="Google Shape;216;p11"/>
          <p:cNvSpPr/>
          <p:nvPr/>
        </p:nvSpPr>
        <p:spPr>
          <a:xfrm>
            <a:off x="5735321" y="1160838"/>
            <a:ext cx="4711336"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aramond"/>
                <a:ea typeface="Garamond"/>
                <a:cs typeface="Garamond"/>
                <a:sym typeface="Garamond"/>
              </a:rPr>
              <a:t>Slogan: "Am I Proud!” </a:t>
            </a:r>
            <a:r>
              <a:rPr lang="en-US" sz="2400" i="1">
                <a:solidFill>
                  <a:schemeClr val="dk1"/>
                </a:solidFill>
                <a:latin typeface="Garamond"/>
                <a:ea typeface="Garamond"/>
                <a:cs typeface="Garamond"/>
                <a:sym typeface="Garamond"/>
              </a:rPr>
              <a:t>"I'm fighting famine by canning food at home.”</a:t>
            </a:r>
            <a:endParaRPr/>
          </a:p>
          <a:p>
            <a:pPr marL="0" marR="0" lvl="0" indent="0" algn="l" rtl="0">
              <a:spcBef>
                <a:spcPts val="0"/>
              </a:spcBef>
              <a:spcAft>
                <a:spcPts val="0"/>
              </a:spcAft>
              <a:buNone/>
            </a:pPr>
            <a:endParaRPr sz="2400">
              <a:solidFill>
                <a:schemeClr val="dk1"/>
              </a:solidFill>
              <a:latin typeface="Garamond"/>
              <a:ea typeface="Garamond"/>
              <a:cs typeface="Garamond"/>
              <a:sym typeface="Garamond"/>
            </a:endParaRPr>
          </a:p>
          <a:p>
            <a:pPr marL="0" marR="0" lvl="0" indent="-152400" algn="l" rtl="0">
              <a:spcBef>
                <a:spcPts val="0"/>
              </a:spcBef>
              <a:spcAft>
                <a:spcPts val="0"/>
              </a:spcAft>
              <a:buClr>
                <a:schemeClr val="dk1"/>
              </a:buClr>
              <a:buSzPts val="2400"/>
              <a:buFont typeface="Arial"/>
              <a:buChar char="•"/>
            </a:pPr>
            <a:r>
              <a:rPr lang="en-US" sz="2400" b="1">
                <a:solidFill>
                  <a:schemeClr val="dk1"/>
                </a:solidFill>
                <a:latin typeface="Garamond"/>
                <a:ea typeface="Garamond"/>
                <a:cs typeface="Garamond"/>
                <a:sym typeface="Garamond"/>
              </a:rPr>
              <a:t>Context: </a:t>
            </a:r>
            <a:r>
              <a:rPr lang="en-US" sz="2400">
                <a:solidFill>
                  <a:schemeClr val="dk1"/>
                </a:solidFill>
                <a:latin typeface="Garamond"/>
                <a:ea typeface="Garamond"/>
                <a:cs typeface="Garamond"/>
                <a:sym typeface="Garamond"/>
              </a:rPr>
              <a:t>World War II poster from the U.S. Department of Agriculture.</a:t>
            </a:r>
            <a:endParaRPr/>
          </a:p>
          <a:p>
            <a:pPr marL="0" marR="0" lvl="0" indent="0" algn="l" rtl="0">
              <a:spcBef>
                <a:spcPts val="0"/>
              </a:spcBef>
              <a:spcAft>
                <a:spcPts val="0"/>
              </a:spcAft>
              <a:buNone/>
            </a:pPr>
            <a:endParaRPr sz="2400">
              <a:solidFill>
                <a:schemeClr val="dk1"/>
              </a:solidFill>
              <a:latin typeface="Garamond"/>
              <a:ea typeface="Garamond"/>
              <a:cs typeface="Garamond"/>
              <a:sym typeface="Garamond"/>
            </a:endParaRPr>
          </a:p>
          <a:p>
            <a:pPr marL="0" marR="0" lvl="0" indent="-152400" algn="l" rtl="0">
              <a:spcBef>
                <a:spcPts val="0"/>
              </a:spcBef>
              <a:spcAft>
                <a:spcPts val="0"/>
              </a:spcAft>
              <a:buClr>
                <a:schemeClr val="dk1"/>
              </a:buClr>
              <a:buSzPts val="2400"/>
              <a:buFont typeface="Arial"/>
              <a:buChar char="•"/>
            </a:pPr>
            <a:r>
              <a:rPr lang="en-US" sz="2400" i="1">
                <a:solidFill>
                  <a:schemeClr val="dk1"/>
                </a:solidFill>
                <a:latin typeface="Garamond"/>
                <a:ea typeface="Garamond"/>
                <a:cs typeface="Garamond"/>
                <a:sym typeface="Garamond"/>
              </a:rPr>
              <a:t>Credit: University of North Texas</a:t>
            </a:r>
            <a:endParaRPr sz="2400" b="0" i="1">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p:nvPr/>
        </p:nvSpPr>
        <p:spPr>
          <a:xfrm>
            <a:off x="6096000" y="1160839"/>
            <a:ext cx="446749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Garamond"/>
                <a:ea typeface="Garamond"/>
                <a:cs typeface="Garamond"/>
                <a:sym typeface="Garamond"/>
              </a:rPr>
              <a:t>Slogan: "Grow Your Own - Can Your Own"</a:t>
            </a:r>
            <a:endParaRPr/>
          </a:p>
          <a:p>
            <a:pPr marL="0" marR="0" lvl="0" indent="0" algn="l" rtl="0">
              <a:spcBef>
                <a:spcPts val="0"/>
              </a:spcBef>
              <a:spcAft>
                <a:spcPts val="0"/>
              </a:spcAft>
              <a:buNone/>
            </a:pPr>
            <a:r>
              <a:rPr lang="en-US" sz="2000" i="1">
                <a:solidFill>
                  <a:schemeClr val="dk1"/>
                </a:solidFill>
                <a:latin typeface="Garamond"/>
                <a:ea typeface="Garamond"/>
                <a:cs typeface="Garamond"/>
                <a:sym typeface="Garamond"/>
              </a:rPr>
              <a:t>"We'll have lots to eat this winter, won't we Mother?”</a:t>
            </a:r>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Garamond"/>
              <a:ea typeface="Garamond"/>
              <a:cs typeface="Garamond"/>
              <a:sym typeface="Garamond"/>
            </a:endParaRPr>
          </a:p>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Garamond"/>
                <a:ea typeface="Garamond"/>
                <a:cs typeface="Garamond"/>
                <a:sym typeface="Garamond"/>
              </a:rPr>
              <a:t>Context</a:t>
            </a:r>
            <a:r>
              <a:rPr lang="en-US" sz="2000">
                <a:solidFill>
                  <a:schemeClr val="dk1"/>
                </a:solidFill>
                <a:latin typeface="Garamond"/>
                <a:ea typeface="Garamond"/>
                <a:cs typeface="Garamond"/>
                <a:sym typeface="Garamond"/>
              </a:rPr>
              <a:t>: World War II poster from the U.S. Office of War Information.</a:t>
            </a:r>
            <a:endParaRPr/>
          </a:p>
          <a:p>
            <a:pPr marL="0" marR="0" lvl="0" indent="0" algn="l" rtl="0">
              <a:spcBef>
                <a:spcPts val="0"/>
              </a:spcBef>
              <a:spcAft>
                <a:spcPts val="0"/>
              </a:spcAft>
              <a:buNone/>
            </a:pPr>
            <a:endParaRPr sz="2000">
              <a:solidFill>
                <a:schemeClr val="dk1"/>
              </a:solidFill>
              <a:latin typeface="Garamond"/>
              <a:ea typeface="Garamond"/>
              <a:cs typeface="Garamond"/>
              <a:sym typeface="Garamond"/>
            </a:endParaRPr>
          </a:p>
          <a:p>
            <a:pPr marL="285750" marR="0" lvl="0" indent="-285750" algn="l" rtl="0">
              <a:spcBef>
                <a:spcPts val="0"/>
              </a:spcBef>
              <a:spcAft>
                <a:spcPts val="0"/>
              </a:spcAft>
              <a:buClr>
                <a:schemeClr val="dk1"/>
              </a:buClr>
              <a:buSzPts val="2000"/>
              <a:buFont typeface="Arial"/>
              <a:buChar char="•"/>
            </a:pPr>
            <a:r>
              <a:rPr lang="en-US" sz="2000" i="1">
                <a:solidFill>
                  <a:schemeClr val="dk1"/>
                </a:solidFill>
                <a:latin typeface="Garamond"/>
                <a:ea typeface="Garamond"/>
                <a:cs typeface="Garamond"/>
                <a:sym typeface="Garamond"/>
              </a:rPr>
              <a:t>Credit: University of North Texas</a:t>
            </a:r>
            <a:endParaRPr sz="2000" b="0" i="1">
              <a:solidFill>
                <a:schemeClr val="dk1"/>
              </a:solidFill>
              <a:latin typeface="Garamond"/>
              <a:ea typeface="Garamond"/>
              <a:cs typeface="Garamond"/>
              <a:sym typeface="Garamond"/>
            </a:endParaRPr>
          </a:p>
        </p:txBody>
      </p:sp>
      <p:pic>
        <p:nvPicPr>
          <p:cNvPr id="222" name="Google Shape;222;p12"/>
          <p:cNvPicPr preferRelativeResize="0"/>
          <p:nvPr/>
        </p:nvPicPr>
        <p:blipFill rotWithShape="1">
          <a:blip r:embed="rId3">
            <a:alphaModFix/>
          </a:blip>
          <a:srcRect/>
          <a:stretch/>
        </p:blipFill>
        <p:spPr>
          <a:xfrm>
            <a:off x="1136105" y="625020"/>
            <a:ext cx="3934411" cy="5566773"/>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3"/>
          <p:cNvPicPr preferRelativeResize="0"/>
          <p:nvPr/>
        </p:nvPicPr>
        <p:blipFill rotWithShape="1">
          <a:blip r:embed="rId3">
            <a:alphaModFix/>
          </a:blip>
          <a:srcRect/>
          <a:stretch/>
        </p:blipFill>
        <p:spPr>
          <a:xfrm>
            <a:off x="1011101" y="626472"/>
            <a:ext cx="3508647" cy="5558643"/>
          </a:xfrm>
          <a:prstGeom prst="rect">
            <a:avLst/>
          </a:prstGeom>
          <a:noFill/>
          <a:ln>
            <a:noFill/>
          </a:ln>
        </p:spPr>
      </p:pic>
      <p:sp>
        <p:nvSpPr>
          <p:cNvPr id="228" name="Google Shape;228;p13"/>
          <p:cNvSpPr/>
          <p:nvPr/>
        </p:nvSpPr>
        <p:spPr>
          <a:xfrm>
            <a:off x="6096000" y="626472"/>
            <a:ext cx="3921850"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Garamond"/>
                <a:ea typeface="Garamond"/>
                <a:cs typeface="Garamond"/>
                <a:sym typeface="Garamond"/>
              </a:rPr>
              <a:t>Slogan: “Be a Victory Farm Volunteer in the U.S. Crop Corps</a:t>
            </a:r>
            <a:endParaRPr/>
          </a:p>
          <a:p>
            <a:pPr marL="0" marR="0" lvl="0" indent="0" algn="l" rtl="0">
              <a:spcBef>
                <a:spcPts val="0"/>
              </a:spcBef>
              <a:spcAft>
                <a:spcPts val="0"/>
              </a:spcAft>
              <a:buNone/>
            </a:pPr>
            <a:endParaRPr sz="2400" b="1">
              <a:solidFill>
                <a:schemeClr val="dk1"/>
              </a:solidFill>
              <a:latin typeface="Garamond"/>
              <a:ea typeface="Garamond"/>
              <a:cs typeface="Garamond"/>
              <a:sym typeface="Garamond"/>
            </a:endParaRPr>
          </a:p>
          <a:p>
            <a:pPr marL="285750" marR="0" lvl="0" indent="-285750" algn="l" rtl="0">
              <a:spcBef>
                <a:spcPts val="0"/>
              </a:spcBef>
              <a:spcAft>
                <a:spcPts val="0"/>
              </a:spcAft>
              <a:buClr>
                <a:schemeClr val="dk1"/>
              </a:buClr>
              <a:buSzPts val="2400"/>
              <a:buFont typeface="Arial"/>
              <a:buChar char="•"/>
            </a:pPr>
            <a:r>
              <a:rPr lang="en-US" sz="2400" b="1">
                <a:solidFill>
                  <a:schemeClr val="dk1"/>
                </a:solidFill>
                <a:latin typeface="Garamond"/>
                <a:ea typeface="Garamond"/>
                <a:cs typeface="Garamond"/>
                <a:sym typeface="Garamond"/>
              </a:rPr>
              <a:t>Context:  </a:t>
            </a:r>
            <a:r>
              <a:rPr lang="en-US" sz="2400">
                <a:solidFill>
                  <a:schemeClr val="dk1"/>
                </a:solidFill>
                <a:latin typeface="Garamond"/>
                <a:ea typeface="Garamond"/>
                <a:cs typeface="Garamond"/>
                <a:sym typeface="Garamond"/>
              </a:rPr>
              <a:t>A 1943 Department of Agriculture poster calling on students to contribute to farm labor efforts.</a:t>
            </a:r>
            <a:endParaRPr/>
          </a:p>
          <a:p>
            <a:pPr marL="0" marR="0" lvl="0" indent="0" algn="l" rtl="0">
              <a:spcBef>
                <a:spcPts val="0"/>
              </a:spcBef>
              <a:spcAft>
                <a:spcPts val="0"/>
              </a:spcAft>
              <a:buNone/>
            </a:pPr>
            <a:endParaRPr sz="2400">
              <a:solidFill>
                <a:schemeClr val="dk1"/>
              </a:solidFill>
              <a:latin typeface="Garamond"/>
              <a:ea typeface="Garamond"/>
              <a:cs typeface="Garamond"/>
              <a:sym typeface="Garamond"/>
            </a:endParaRPr>
          </a:p>
          <a:p>
            <a:pPr marL="285750" marR="0" lvl="0" indent="-285750" algn="l" rtl="0">
              <a:spcBef>
                <a:spcPts val="0"/>
              </a:spcBef>
              <a:spcAft>
                <a:spcPts val="0"/>
              </a:spcAft>
              <a:buClr>
                <a:schemeClr val="dk1"/>
              </a:buClr>
              <a:buSzPts val="2400"/>
              <a:buFont typeface="Arial"/>
              <a:buChar char="•"/>
            </a:pPr>
            <a:r>
              <a:rPr lang="en-US" sz="2400" i="1">
                <a:solidFill>
                  <a:schemeClr val="dk1"/>
                </a:solidFill>
                <a:latin typeface="Garamond"/>
                <a:ea typeface="Garamond"/>
                <a:cs typeface="Garamond"/>
                <a:sym typeface="Garamond"/>
              </a:rPr>
              <a:t>Credit: University of North Texas</a:t>
            </a:r>
            <a:endParaRPr/>
          </a:p>
          <a:p>
            <a:pPr marL="0" marR="0" lvl="0" indent="0" algn="l" rtl="0">
              <a:spcBef>
                <a:spcPts val="0"/>
              </a:spcBef>
              <a:spcAft>
                <a:spcPts val="0"/>
              </a:spcAft>
              <a:buNone/>
            </a:pPr>
            <a:r>
              <a:rPr lang="en-US" sz="1800">
                <a:solidFill>
                  <a:srgbClr val="DEDEDE"/>
                </a:solidFill>
                <a:latin typeface="Helvetica Neue"/>
                <a:ea typeface="Helvetica Neue"/>
                <a:cs typeface="Helvetica Neue"/>
                <a:sym typeface="Helvetica Neue"/>
              </a:rPr>
              <a:t/>
            </a:r>
            <a:br>
              <a:rPr lang="en-US" sz="1800">
                <a:solidFill>
                  <a:srgbClr val="DEDEDE"/>
                </a:solidFill>
                <a:latin typeface="Helvetica Neue"/>
                <a:ea typeface="Helvetica Neue"/>
                <a:cs typeface="Helvetica Neue"/>
                <a:sym typeface="Helvetica Neue"/>
              </a:rPr>
            </a:br>
            <a:endParaRPr sz="1800" b="0" i="0">
              <a:solidFill>
                <a:srgbClr val="DEDEDE"/>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b="1"/>
              <a:t>What are different forms (genres) of visual communication?</a:t>
            </a:r>
            <a:endParaRPr/>
          </a:p>
        </p:txBody>
      </p:sp>
      <p:sp>
        <p:nvSpPr>
          <p:cNvPr id="158" name="Google Shape;158;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dirty="0"/>
              <a:t>Discuss</a:t>
            </a:r>
            <a:endParaRPr dirty="0"/>
          </a:p>
          <a:p>
            <a:pPr marL="285750" lvl="0" indent="-285750" algn="l" rtl="0">
              <a:spcBef>
                <a:spcPts val="1080"/>
              </a:spcBef>
              <a:spcAft>
                <a:spcPts val="0"/>
              </a:spcAft>
              <a:buSzPts val="2760"/>
              <a:buChar char="•"/>
            </a:pPr>
            <a:r>
              <a:rPr lang="en-US" dirty="0"/>
              <a:t>TV, movies, short clips, </a:t>
            </a:r>
            <a:r>
              <a:rPr lang="en-US" dirty="0" smtClean="0"/>
              <a:t>YouTube</a:t>
            </a:r>
            <a:endParaRPr dirty="0"/>
          </a:p>
          <a:p>
            <a:pPr marL="285750" lvl="0" indent="-285750" algn="l" rtl="0">
              <a:spcBef>
                <a:spcPts val="1080"/>
              </a:spcBef>
              <a:spcAft>
                <a:spcPts val="0"/>
              </a:spcAft>
              <a:buSzPts val="2760"/>
              <a:buChar char="•"/>
            </a:pPr>
            <a:r>
              <a:rPr lang="en-US" dirty="0"/>
              <a:t>Ads – newspapers, posters, fliers, magazines</a:t>
            </a:r>
            <a:endParaRPr dirty="0"/>
          </a:p>
          <a:p>
            <a:pPr marL="285750" lvl="0" indent="-285750" algn="l" rtl="0">
              <a:spcBef>
                <a:spcPts val="1080"/>
              </a:spcBef>
              <a:spcAft>
                <a:spcPts val="0"/>
              </a:spcAft>
              <a:buSzPts val="2760"/>
              <a:buChar char="•"/>
            </a:pPr>
            <a:r>
              <a:rPr lang="en-US" dirty="0"/>
              <a:t>Logos, bumper stickers, pins, signs</a:t>
            </a:r>
            <a:endParaRPr dirty="0"/>
          </a:p>
          <a:p>
            <a:pPr marL="285750" lvl="0" indent="-285750" algn="l" rtl="0">
              <a:spcBef>
                <a:spcPts val="1080"/>
              </a:spcBef>
              <a:spcAft>
                <a:spcPts val="0"/>
              </a:spcAft>
              <a:buSzPts val="2760"/>
              <a:buChar char="•"/>
            </a:pPr>
            <a:r>
              <a:rPr lang="en-US" dirty="0"/>
              <a:t>Clothing, brands, hair</a:t>
            </a:r>
            <a:endParaRPr dirty="0"/>
          </a:p>
          <a:p>
            <a:pPr marL="285750" lvl="0" indent="-285750" algn="l" rtl="0">
              <a:spcBef>
                <a:spcPts val="1080"/>
              </a:spcBef>
              <a:spcAft>
                <a:spcPts val="0"/>
              </a:spcAft>
              <a:buSzPts val="2760"/>
              <a:buChar char="•"/>
            </a:pPr>
            <a:r>
              <a:rPr lang="en-US" dirty="0"/>
              <a:t>Crowds of people, mobs, rallies</a:t>
            </a:r>
            <a:endParaRPr dirty="0"/>
          </a:p>
          <a:p>
            <a:pPr marL="285750" lvl="0" indent="-110490" algn="l" rtl="0">
              <a:spcBef>
                <a:spcPts val="1080"/>
              </a:spcBef>
              <a:spcAft>
                <a:spcPts val="0"/>
              </a:spcAft>
              <a:buSzPts val="276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anim calcmode="lin" valueType="num">
                                      <p:cBhvr>
                                        <p:cTn id="8" dur="1000" fill="hold"/>
                                        <p:tgtEl>
                                          <p:spTgt spid="15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8">
                                            <p:txEl>
                                              <p:pRg st="2" end="2"/>
                                            </p:txEl>
                                          </p:spTgt>
                                        </p:tgtEl>
                                        <p:attrNameLst>
                                          <p:attrName>style.visibility</p:attrName>
                                        </p:attrNameLst>
                                      </p:cBhvr>
                                      <p:to>
                                        <p:strVal val="visible"/>
                                      </p:to>
                                    </p:set>
                                    <p:animEffect transition="in" filter="fade">
                                      <p:cBhvr>
                                        <p:cTn id="14" dur="1000"/>
                                        <p:tgtEl>
                                          <p:spTgt spid="158">
                                            <p:txEl>
                                              <p:pRg st="2" end="2"/>
                                            </p:txEl>
                                          </p:spTgt>
                                        </p:tgtEl>
                                      </p:cBhvr>
                                    </p:animEffect>
                                    <p:anim calcmode="lin" valueType="num">
                                      <p:cBhvr>
                                        <p:cTn id="15" dur="1000" fill="hold"/>
                                        <p:tgtEl>
                                          <p:spTgt spid="15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8">
                                            <p:txEl>
                                              <p:pRg st="3" end="3"/>
                                            </p:txEl>
                                          </p:spTgt>
                                        </p:tgtEl>
                                        <p:attrNameLst>
                                          <p:attrName>style.visibility</p:attrName>
                                        </p:attrNameLst>
                                      </p:cBhvr>
                                      <p:to>
                                        <p:strVal val="visible"/>
                                      </p:to>
                                    </p:set>
                                    <p:animEffect transition="in" filter="fade">
                                      <p:cBhvr>
                                        <p:cTn id="21" dur="1000"/>
                                        <p:tgtEl>
                                          <p:spTgt spid="158">
                                            <p:txEl>
                                              <p:pRg st="3" end="3"/>
                                            </p:txEl>
                                          </p:spTgt>
                                        </p:tgtEl>
                                      </p:cBhvr>
                                    </p:animEffect>
                                    <p:anim calcmode="lin" valueType="num">
                                      <p:cBhvr>
                                        <p:cTn id="22" dur="1000" fill="hold"/>
                                        <p:tgtEl>
                                          <p:spTgt spid="15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8">
                                            <p:txEl>
                                              <p:pRg st="4" end="4"/>
                                            </p:txEl>
                                          </p:spTgt>
                                        </p:tgtEl>
                                        <p:attrNameLst>
                                          <p:attrName>style.visibility</p:attrName>
                                        </p:attrNameLst>
                                      </p:cBhvr>
                                      <p:to>
                                        <p:strVal val="visible"/>
                                      </p:to>
                                    </p:set>
                                    <p:animEffect transition="in" filter="fade">
                                      <p:cBhvr>
                                        <p:cTn id="28" dur="1000"/>
                                        <p:tgtEl>
                                          <p:spTgt spid="158">
                                            <p:txEl>
                                              <p:pRg st="4" end="4"/>
                                            </p:txEl>
                                          </p:spTgt>
                                        </p:tgtEl>
                                      </p:cBhvr>
                                    </p:animEffect>
                                    <p:anim calcmode="lin" valueType="num">
                                      <p:cBhvr>
                                        <p:cTn id="29" dur="1000" fill="hold"/>
                                        <p:tgtEl>
                                          <p:spTgt spid="15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8">
                                            <p:txEl>
                                              <p:pRg st="5" end="5"/>
                                            </p:txEl>
                                          </p:spTgt>
                                        </p:tgtEl>
                                        <p:attrNameLst>
                                          <p:attrName>style.visibility</p:attrName>
                                        </p:attrNameLst>
                                      </p:cBhvr>
                                      <p:to>
                                        <p:strVal val="visible"/>
                                      </p:to>
                                    </p:set>
                                    <p:animEffect transition="in" filter="fade">
                                      <p:cBhvr>
                                        <p:cTn id="35" dur="1000"/>
                                        <p:tgtEl>
                                          <p:spTgt spid="158">
                                            <p:txEl>
                                              <p:pRg st="5" end="5"/>
                                            </p:txEl>
                                          </p:spTgt>
                                        </p:tgtEl>
                                      </p:cBhvr>
                                    </p:animEffect>
                                    <p:anim calcmode="lin" valueType="num">
                                      <p:cBhvr>
                                        <p:cTn id="36" dur="1000" fill="hold"/>
                                        <p:tgtEl>
                                          <p:spTgt spid="15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5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b="1"/>
              <a:t>What can be interpreted/analyzed through visual literacy?</a:t>
            </a:r>
            <a:endParaRPr/>
          </a:p>
        </p:txBody>
      </p:sp>
      <p:sp>
        <p:nvSpPr>
          <p:cNvPr id="164" name="Google Shape;164;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760"/>
              <a:buChar char="•"/>
            </a:pPr>
            <a:r>
              <a:rPr lang="en-US" dirty="0"/>
              <a:t>Discuss</a:t>
            </a:r>
            <a:endParaRPr dirty="0"/>
          </a:p>
          <a:p>
            <a:pPr marL="285750" lvl="0" indent="-285750" algn="l" rtl="0">
              <a:lnSpc>
                <a:spcPct val="90000"/>
              </a:lnSpc>
              <a:spcBef>
                <a:spcPts val="1080"/>
              </a:spcBef>
              <a:spcAft>
                <a:spcPts val="0"/>
              </a:spcAft>
              <a:buSzPts val="2760"/>
              <a:buChar char="•"/>
            </a:pPr>
            <a:r>
              <a:rPr lang="en-US" dirty="0"/>
              <a:t>Message being communicated</a:t>
            </a:r>
            <a:endParaRPr dirty="0"/>
          </a:p>
          <a:p>
            <a:pPr marL="285750" lvl="0" indent="-285750" algn="l" rtl="0">
              <a:lnSpc>
                <a:spcPct val="90000"/>
              </a:lnSpc>
              <a:spcBef>
                <a:spcPts val="1080"/>
              </a:spcBef>
              <a:spcAft>
                <a:spcPts val="0"/>
              </a:spcAft>
              <a:buSzPts val="2760"/>
              <a:buChar char="•"/>
            </a:pPr>
            <a:r>
              <a:rPr lang="en-US" dirty="0"/>
              <a:t>Vibe/image/persona/body language</a:t>
            </a:r>
            <a:endParaRPr dirty="0"/>
          </a:p>
          <a:p>
            <a:pPr marL="285750" lvl="0" indent="-285750" algn="l" rtl="0">
              <a:lnSpc>
                <a:spcPct val="90000"/>
              </a:lnSpc>
              <a:spcBef>
                <a:spcPts val="1080"/>
              </a:spcBef>
              <a:spcAft>
                <a:spcPts val="0"/>
              </a:spcAft>
              <a:buSzPts val="2760"/>
              <a:buChar char="•"/>
            </a:pPr>
            <a:r>
              <a:rPr lang="en-US" dirty="0"/>
              <a:t>Cultural/social information</a:t>
            </a:r>
            <a:endParaRPr dirty="0"/>
          </a:p>
          <a:p>
            <a:pPr marL="285750" lvl="0" indent="-285750" algn="l" rtl="0">
              <a:lnSpc>
                <a:spcPct val="90000"/>
              </a:lnSpc>
              <a:spcBef>
                <a:spcPts val="1080"/>
              </a:spcBef>
              <a:spcAft>
                <a:spcPts val="0"/>
              </a:spcAft>
              <a:buSzPts val="2760"/>
              <a:buChar char="•"/>
            </a:pPr>
            <a:r>
              <a:rPr lang="en-US" dirty="0"/>
              <a:t>What is factual vs. what is false</a:t>
            </a:r>
            <a:endParaRPr dirty="0"/>
          </a:p>
          <a:p>
            <a:pPr marL="285750" lvl="0" indent="-285750" algn="l" rtl="0">
              <a:lnSpc>
                <a:spcPct val="90000"/>
              </a:lnSpc>
              <a:spcBef>
                <a:spcPts val="1080"/>
              </a:spcBef>
              <a:spcAft>
                <a:spcPts val="0"/>
              </a:spcAft>
              <a:buSzPts val="2760"/>
              <a:buChar char="•"/>
            </a:pPr>
            <a:r>
              <a:rPr lang="en-US" dirty="0"/>
              <a:t>Decency/appropriateness</a:t>
            </a:r>
            <a:endParaRPr dirty="0"/>
          </a:p>
          <a:p>
            <a:pPr marL="285750" lvl="0" indent="-285750" algn="l" rtl="0">
              <a:lnSpc>
                <a:spcPct val="90000"/>
              </a:lnSpc>
              <a:spcBef>
                <a:spcPts val="1080"/>
              </a:spcBef>
              <a:spcAft>
                <a:spcPts val="0"/>
              </a:spcAft>
              <a:buSzPts val="2760"/>
              <a:buChar char="•"/>
            </a:pPr>
            <a:r>
              <a:rPr lang="en-US" dirty="0"/>
              <a:t>Tone/attitude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4">
                                            <p:txEl>
                                              <p:pRg st="1" end="1"/>
                                            </p:txEl>
                                          </p:spTgt>
                                        </p:tgtEl>
                                        <p:attrNameLst>
                                          <p:attrName>style.visibility</p:attrName>
                                        </p:attrNameLst>
                                      </p:cBhvr>
                                      <p:to>
                                        <p:strVal val="visible"/>
                                      </p:to>
                                    </p:set>
                                    <p:animEffect transition="in" filter="fade">
                                      <p:cBhvr>
                                        <p:cTn id="7" dur="1000"/>
                                        <p:tgtEl>
                                          <p:spTgt spid="164">
                                            <p:txEl>
                                              <p:pRg st="1" end="1"/>
                                            </p:txEl>
                                          </p:spTgt>
                                        </p:tgtEl>
                                      </p:cBhvr>
                                    </p:animEffect>
                                    <p:anim calcmode="lin" valueType="num">
                                      <p:cBhvr>
                                        <p:cTn id="8" dur="1000" fill="hold"/>
                                        <p:tgtEl>
                                          <p:spTgt spid="16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4">
                                            <p:txEl>
                                              <p:pRg st="2" end="2"/>
                                            </p:txEl>
                                          </p:spTgt>
                                        </p:tgtEl>
                                        <p:attrNameLst>
                                          <p:attrName>style.visibility</p:attrName>
                                        </p:attrNameLst>
                                      </p:cBhvr>
                                      <p:to>
                                        <p:strVal val="visible"/>
                                      </p:to>
                                    </p:set>
                                    <p:animEffect transition="in" filter="fade">
                                      <p:cBhvr>
                                        <p:cTn id="14" dur="1000"/>
                                        <p:tgtEl>
                                          <p:spTgt spid="164">
                                            <p:txEl>
                                              <p:pRg st="2" end="2"/>
                                            </p:txEl>
                                          </p:spTgt>
                                        </p:tgtEl>
                                      </p:cBhvr>
                                    </p:animEffect>
                                    <p:anim calcmode="lin" valueType="num">
                                      <p:cBhvr>
                                        <p:cTn id="15" dur="1000" fill="hold"/>
                                        <p:tgtEl>
                                          <p:spTgt spid="16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4">
                                            <p:txEl>
                                              <p:pRg st="3" end="3"/>
                                            </p:txEl>
                                          </p:spTgt>
                                        </p:tgtEl>
                                        <p:attrNameLst>
                                          <p:attrName>style.visibility</p:attrName>
                                        </p:attrNameLst>
                                      </p:cBhvr>
                                      <p:to>
                                        <p:strVal val="visible"/>
                                      </p:to>
                                    </p:set>
                                    <p:animEffect transition="in" filter="fade">
                                      <p:cBhvr>
                                        <p:cTn id="21" dur="1000"/>
                                        <p:tgtEl>
                                          <p:spTgt spid="164">
                                            <p:txEl>
                                              <p:pRg st="3" end="3"/>
                                            </p:txEl>
                                          </p:spTgt>
                                        </p:tgtEl>
                                      </p:cBhvr>
                                    </p:animEffect>
                                    <p:anim calcmode="lin" valueType="num">
                                      <p:cBhvr>
                                        <p:cTn id="22" dur="1000" fill="hold"/>
                                        <p:tgtEl>
                                          <p:spTgt spid="16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4">
                                            <p:txEl>
                                              <p:pRg st="4" end="4"/>
                                            </p:txEl>
                                          </p:spTgt>
                                        </p:tgtEl>
                                        <p:attrNameLst>
                                          <p:attrName>style.visibility</p:attrName>
                                        </p:attrNameLst>
                                      </p:cBhvr>
                                      <p:to>
                                        <p:strVal val="visible"/>
                                      </p:to>
                                    </p:set>
                                    <p:animEffect transition="in" filter="fade">
                                      <p:cBhvr>
                                        <p:cTn id="28" dur="1000"/>
                                        <p:tgtEl>
                                          <p:spTgt spid="164">
                                            <p:txEl>
                                              <p:pRg st="4" end="4"/>
                                            </p:txEl>
                                          </p:spTgt>
                                        </p:tgtEl>
                                      </p:cBhvr>
                                    </p:animEffect>
                                    <p:anim calcmode="lin" valueType="num">
                                      <p:cBhvr>
                                        <p:cTn id="29" dur="1000" fill="hold"/>
                                        <p:tgtEl>
                                          <p:spTgt spid="16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4">
                                            <p:txEl>
                                              <p:pRg st="5" end="5"/>
                                            </p:txEl>
                                          </p:spTgt>
                                        </p:tgtEl>
                                        <p:attrNameLst>
                                          <p:attrName>style.visibility</p:attrName>
                                        </p:attrNameLst>
                                      </p:cBhvr>
                                      <p:to>
                                        <p:strVal val="visible"/>
                                      </p:to>
                                    </p:set>
                                    <p:animEffect transition="in" filter="fade">
                                      <p:cBhvr>
                                        <p:cTn id="35" dur="1000"/>
                                        <p:tgtEl>
                                          <p:spTgt spid="164">
                                            <p:txEl>
                                              <p:pRg st="5" end="5"/>
                                            </p:txEl>
                                          </p:spTgt>
                                        </p:tgtEl>
                                      </p:cBhvr>
                                    </p:animEffect>
                                    <p:anim calcmode="lin" valueType="num">
                                      <p:cBhvr>
                                        <p:cTn id="36" dur="1000" fill="hold"/>
                                        <p:tgtEl>
                                          <p:spTgt spid="16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4">
                                            <p:txEl>
                                              <p:pRg st="6" end="6"/>
                                            </p:txEl>
                                          </p:spTgt>
                                        </p:tgtEl>
                                        <p:attrNameLst>
                                          <p:attrName>style.visibility</p:attrName>
                                        </p:attrNameLst>
                                      </p:cBhvr>
                                      <p:to>
                                        <p:strVal val="visible"/>
                                      </p:to>
                                    </p:set>
                                    <p:animEffect transition="in" filter="fade">
                                      <p:cBhvr>
                                        <p:cTn id="42" dur="1000"/>
                                        <p:tgtEl>
                                          <p:spTgt spid="164">
                                            <p:txEl>
                                              <p:pRg st="6" end="6"/>
                                            </p:txEl>
                                          </p:spTgt>
                                        </p:tgtEl>
                                      </p:cBhvr>
                                    </p:animEffect>
                                    <p:anim calcmode="lin" valueType="num">
                                      <p:cBhvr>
                                        <p:cTn id="43" dur="1000" fill="hold"/>
                                        <p:tgtEl>
                                          <p:spTgt spid="16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p:nvPr/>
        </p:nvSpPr>
        <p:spPr>
          <a:xfrm>
            <a:off x="1066800" y="1012954"/>
            <a:ext cx="10058400" cy="3539390"/>
          </a:xfrm>
          <a:prstGeom prst="rect">
            <a:avLst/>
          </a:prstGeom>
          <a:noFill/>
          <a:ln>
            <a:noFill/>
          </a:ln>
        </p:spPr>
        <p:txBody>
          <a:bodyPr spcFirstLastPara="1" wrap="square" lIns="91425" tIns="45700" rIns="91425" bIns="45700" anchor="t" anchorCtr="0">
            <a:spAutoFit/>
          </a:bodyPr>
          <a:lstStyle/>
          <a:p>
            <a:r>
              <a:rPr lang="en-US" sz="2800" b="1" dirty="0"/>
              <a:t>Visual literacy can be analyzed </a:t>
            </a:r>
            <a:r>
              <a:rPr lang="en-US" sz="2800" b="1" i="1" dirty="0"/>
              <a:t>in terms of</a:t>
            </a:r>
            <a:r>
              <a:rPr lang="en-US" sz="2800" b="1" dirty="0" smtClean="0"/>
              <a:t>:</a:t>
            </a:r>
          </a:p>
          <a:p>
            <a:endParaRPr lang="en-US" sz="2800" dirty="0" smtClean="0"/>
          </a:p>
          <a:p>
            <a:pPr>
              <a:buFont typeface="Wingdings" pitchFamily="2" charset="2"/>
              <a:buChar char="q"/>
            </a:pPr>
            <a:r>
              <a:rPr lang="en-US" sz="2800" dirty="0" smtClean="0"/>
              <a:t>Syntax</a:t>
            </a:r>
            <a:r>
              <a:rPr lang="en-US" sz="2800" dirty="0"/>
              <a:t>: organization/arrangement/structure/style </a:t>
            </a:r>
          </a:p>
          <a:p>
            <a:pPr>
              <a:buFont typeface="Wingdings" pitchFamily="2" charset="2"/>
              <a:buChar char="q"/>
            </a:pPr>
            <a:r>
              <a:rPr lang="en-US" sz="2800" dirty="0"/>
              <a:t>Semantics: its various meanings and connotations</a:t>
            </a:r>
          </a:p>
          <a:p>
            <a:pPr marL="68580" indent="0">
              <a:buNone/>
            </a:pPr>
            <a:endParaRPr lang="en-US" sz="2800" dirty="0"/>
          </a:p>
          <a:p>
            <a:pPr marL="68580" indent="0">
              <a:buNone/>
            </a:pPr>
            <a:r>
              <a:rPr lang="en-US" sz="2800" dirty="0"/>
              <a:t>The syntax of the visual impacts its semantics (the way it is interpreted).</a:t>
            </a:r>
          </a:p>
          <a:p>
            <a:pPr marL="68580" marR="0" lvl="0" indent="0" algn="l" rtl="0">
              <a:spcBef>
                <a:spcPts val="0"/>
              </a:spcBef>
              <a:spcAft>
                <a:spcPts val="0"/>
              </a:spcAft>
              <a:buClr>
                <a:schemeClr val="dk1"/>
              </a:buClr>
              <a:buSzPts val="2800"/>
              <a:buFont typeface="Garamond"/>
              <a:buNone/>
            </a:pPr>
            <a:endParaRPr sz="2800" b="0" i="0" u="none" strike="noStrike" cap="none" dirty="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609a76bbd7_0_0"/>
          <p:cNvSpPr txBox="1"/>
          <p:nvPr/>
        </p:nvSpPr>
        <p:spPr>
          <a:xfrm>
            <a:off x="1357325" y="729425"/>
            <a:ext cx="7929600" cy="9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chemeClr val="dk1"/>
                </a:solidFill>
                <a:latin typeface="Garamond"/>
                <a:ea typeface="Garamond"/>
                <a:cs typeface="Garamond"/>
                <a:sym typeface="Garamond"/>
              </a:rPr>
              <a:t>Visual syntax terms</a:t>
            </a:r>
            <a:endParaRPr b="1">
              <a:solidFill>
                <a:schemeClr val="dk1"/>
              </a:solidFill>
              <a:latin typeface="Garamond"/>
              <a:ea typeface="Garamond"/>
              <a:cs typeface="Garamond"/>
              <a:sym typeface="Garamond"/>
            </a:endParaRPr>
          </a:p>
        </p:txBody>
      </p:sp>
      <p:sp>
        <p:nvSpPr>
          <p:cNvPr id="175" name="Google Shape;175;g609a76bbd7_0_0"/>
          <p:cNvSpPr txBox="1"/>
          <p:nvPr/>
        </p:nvSpPr>
        <p:spPr>
          <a:xfrm>
            <a:off x="1357325" y="1564925"/>
            <a:ext cx="4580100" cy="45549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50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Font (bold, italics, style, size, sans)</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Scale and dimension</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Motion</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Arrangement/layout (balance b/w text and image)</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Framing/zooming/cropping</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Relative size of items within images</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Captioning </a:t>
            </a:r>
            <a:endParaRPr sz="2400">
              <a:solidFill>
                <a:srgbClr val="424456"/>
              </a:solidFill>
              <a:latin typeface="Garamond"/>
              <a:ea typeface="Garamond"/>
              <a:cs typeface="Garamond"/>
              <a:sym typeface="Garamond"/>
            </a:endParaRPr>
          </a:p>
        </p:txBody>
      </p:sp>
      <p:sp>
        <p:nvSpPr>
          <p:cNvPr id="176" name="Google Shape;176;g609a76bbd7_0_0"/>
          <p:cNvSpPr txBox="1"/>
          <p:nvPr/>
        </p:nvSpPr>
        <p:spPr>
          <a:xfrm>
            <a:off x="6397725" y="1564925"/>
            <a:ext cx="4651500" cy="42693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50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Labeling </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Harmony, contrast, emphasis</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Resemblance</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Juxtaposition of images</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Depth, color, light, shadow</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Filled space (vs. purposeful white space)</a:t>
            </a:r>
            <a:endParaRPr sz="2400">
              <a:solidFill>
                <a:srgbClr val="424456"/>
              </a:solidFill>
              <a:latin typeface="Garamond"/>
              <a:ea typeface="Garamond"/>
              <a:cs typeface="Garamond"/>
              <a:sym typeface="Garamond"/>
            </a:endParaRPr>
          </a:p>
          <a:p>
            <a:pPr marL="457200" lvl="0" indent="-381000" algn="l" rtl="0">
              <a:lnSpc>
                <a:spcPct val="115000"/>
              </a:lnSpc>
              <a:spcBef>
                <a:spcPts val="0"/>
              </a:spcBef>
              <a:spcAft>
                <a:spcPts val="0"/>
              </a:spcAft>
              <a:buClr>
                <a:srgbClr val="424456"/>
              </a:buClr>
              <a:buSzPts val="2400"/>
              <a:buFont typeface="Garamond"/>
              <a:buChar char="●"/>
            </a:pPr>
            <a:r>
              <a:rPr lang="en-US" sz="2400">
                <a:solidFill>
                  <a:srgbClr val="424456"/>
                </a:solidFill>
                <a:latin typeface="Garamond"/>
                <a:ea typeface="Garamond"/>
                <a:cs typeface="Garamond"/>
                <a:sym typeface="Garamond"/>
              </a:rPr>
              <a:t>Symbolism</a:t>
            </a:r>
            <a:endParaRPr sz="2400">
              <a:solidFill>
                <a:srgbClr val="424456"/>
              </a:solidFill>
              <a:latin typeface="Garamond"/>
              <a:ea typeface="Garamond"/>
              <a:cs typeface="Garamond"/>
              <a:sym typeface="Garamon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p:nvPr/>
        </p:nvSpPr>
        <p:spPr>
          <a:xfrm>
            <a:off x="1639187" y="739264"/>
            <a:ext cx="8625995"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dk1"/>
                </a:solidFill>
                <a:latin typeface="Garamond"/>
                <a:ea typeface="Garamond"/>
                <a:cs typeface="Garamond"/>
                <a:sym typeface="Garamond"/>
              </a:rPr>
              <a:t>When </a:t>
            </a:r>
            <a:r>
              <a:rPr lang="en-US" sz="3600" b="1" i="0" u="none" strike="noStrike" cap="none" dirty="0" smtClean="0">
                <a:solidFill>
                  <a:schemeClr val="dk1"/>
                </a:solidFill>
                <a:latin typeface="Garamond"/>
                <a:ea typeface="Garamond"/>
                <a:cs typeface="Garamond"/>
                <a:sym typeface="Garamond"/>
              </a:rPr>
              <a:t>analyzing </a:t>
            </a:r>
            <a:r>
              <a:rPr lang="en-US" sz="3600" b="1" dirty="0">
                <a:solidFill>
                  <a:schemeClr val="dk1"/>
                </a:solidFill>
                <a:latin typeface="Garamond"/>
                <a:ea typeface="Garamond"/>
                <a:cs typeface="Garamond"/>
                <a:sym typeface="Garamond"/>
              </a:rPr>
              <a:t>v</a:t>
            </a:r>
            <a:r>
              <a:rPr lang="en-US" sz="3600" b="1" i="0" u="none" strike="noStrike" cap="none" dirty="0" smtClean="0">
                <a:solidFill>
                  <a:schemeClr val="dk1"/>
                </a:solidFill>
                <a:latin typeface="Garamond"/>
                <a:ea typeface="Garamond"/>
                <a:cs typeface="Garamond"/>
                <a:sym typeface="Garamond"/>
              </a:rPr>
              <a:t>isual </a:t>
            </a:r>
            <a:r>
              <a:rPr lang="en-US" sz="3600" b="1" dirty="0" smtClean="0">
                <a:solidFill>
                  <a:schemeClr val="dk1"/>
                </a:solidFill>
                <a:latin typeface="Garamond"/>
                <a:ea typeface="Garamond"/>
                <a:cs typeface="Garamond"/>
                <a:sym typeface="Garamond"/>
              </a:rPr>
              <a:t>semantics</a:t>
            </a:r>
            <a:r>
              <a:rPr lang="en-US" sz="3600" b="1" i="0" u="none" strike="noStrike" cap="none" dirty="0" smtClean="0">
                <a:solidFill>
                  <a:schemeClr val="dk1"/>
                </a:solidFill>
                <a:latin typeface="Garamond"/>
                <a:ea typeface="Garamond"/>
                <a:cs typeface="Garamond"/>
                <a:sym typeface="Garamond"/>
              </a:rPr>
              <a:t> </a:t>
            </a:r>
            <a:r>
              <a:rPr lang="en-US" sz="3600" b="1" i="0" u="none" strike="noStrike" cap="none" dirty="0">
                <a:solidFill>
                  <a:schemeClr val="dk1"/>
                </a:solidFill>
                <a:latin typeface="Garamond"/>
                <a:ea typeface="Garamond"/>
                <a:cs typeface="Garamond"/>
                <a:sym typeface="Garamond"/>
              </a:rPr>
              <a:t>– aspects to consider</a:t>
            </a:r>
            <a:r>
              <a:rPr lang="en-US" sz="3600" b="1" i="0" u="none" strike="noStrike" cap="none" dirty="0" smtClean="0">
                <a:solidFill>
                  <a:schemeClr val="dk1"/>
                </a:solidFill>
                <a:latin typeface="Garamond"/>
                <a:ea typeface="Garamond"/>
                <a:cs typeface="Garamond"/>
                <a:sym typeface="Garamond"/>
              </a:rPr>
              <a:t>:</a:t>
            </a:r>
          </a:p>
          <a:p>
            <a:pPr marL="0" marR="0" lvl="0" indent="0" algn="l" rtl="0">
              <a:spcBef>
                <a:spcPts val="0"/>
              </a:spcBef>
              <a:spcAft>
                <a:spcPts val="0"/>
              </a:spcAft>
              <a:buNone/>
            </a:pPr>
            <a:endParaRPr sz="2400" dirty="0">
              <a:solidFill>
                <a:schemeClr val="dk1"/>
              </a:solidFill>
              <a:latin typeface="Garamond"/>
              <a:ea typeface="Garamond"/>
              <a:cs typeface="Garamond"/>
              <a:sym typeface="Garamond"/>
            </a:endParaRPr>
          </a:p>
          <a:p>
            <a:pPr marL="342900" indent="-342900">
              <a:buFont typeface="Wingdings" panose="05000000000000000000" pitchFamily="2" charset="2"/>
              <a:buChar char="§"/>
            </a:pPr>
            <a:r>
              <a:rPr lang="en-US" sz="2400" dirty="0"/>
              <a:t>Subject </a:t>
            </a:r>
            <a:r>
              <a:rPr lang="en-US" sz="2400" dirty="0" smtClean="0"/>
              <a:t>matter</a:t>
            </a:r>
          </a:p>
          <a:p>
            <a:pPr marL="342900" indent="-342900">
              <a:buFont typeface="Wingdings" panose="05000000000000000000" pitchFamily="2" charset="2"/>
              <a:buChar char="§"/>
            </a:pPr>
            <a:r>
              <a:rPr lang="en-US" sz="2400" dirty="0" smtClean="0"/>
              <a:t>Cultural context</a:t>
            </a:r>
          </a:p>
          <a:p>
            <a:pPr marL="342900" indent="-342900">
              <a:buFont typeface="Wingdings" panose="05000000000000000000" pitchFamily="2" charset="2"/>
              <a:buChar char="§"/>
            </a:pPr>
            <a:r>
              <a:rPr lang="en-US" sz="2400" dirty="0" smtClean="0"/>
              <a:t>Structure </a:t>
            </a:r>
            <a:r>
              <a:rPr lang="en-US" sz="2400" dirty="0"/>
              <a:t>(how it’s </a:t>
            </a:r>
            <a:r>
              <a:rPr lang="en-US" sz="2400" dirty="0" smtClean="0"/>
              <a:t>organized)</a:t>
            </a:r>
          </a:p>
          <a:p>
            <a:pPr marL="342900" indent="-342900">
              <a:buFont typeface="Wingdings" panose="05000000000000000000" pitchFamily="2" charset="2"/>
              <a:buChar char="§"/>
            </a:pPr>
            <a:r>
              <a:rPr lang="en-US" sz="2400" dirty="0" smtClean="0"/>
              <a:t>Techniques </a:t>
            </a:r>
            <a:r>
              <a:rPr lang="en-US" sz="2400" dirty="0"/>
              <a:t>used to produce </a:t>
            </a:r>
            <a:r>
              <a:rPr lang="en-US" sz="2400" dirty="0" smtClean="0"/>
              <a:t>it</a:t>
            </a:r>
          </a:p>
          <a:p>
            <a:pPr marL="342900" indent="-342900">
              <a:buFont typeface="Wingdings" panose="05000000000000000000" pitchFamily="2" charset="2"/>
              <a:buChar char="§"/>
            </a:pPr>
            <a:r>
              <a:rPr lang="en-US" sz="2400" dirty="0" smtClean="0"/>
              <a:t>Aesthetic </a:t>
            </a:r>
            <a:r>
              <a:rPr lang="en-US" sz="2400" dirty="0"/>
              <a:t>merit (effective graphic design</a:t>
            </a:r>
            <a:r>
              <a:rPr lang="en-US" sz="2400" dirty="0" smtClean="0"/>
              <a:t>?)</a:t>
            </a:r>
          </a:p>
          <a:p>
            <a:pPr marL="342900" indent="-342900">
              <a:buFont typeface="Wingdings" panose="05000000000000000000" pitchFamily="2" charset="2"/>
              <a:buChar char="§"/>
            </a:pPr>
            <a:r>
              <a:rPr lang="en-US" sz="2400" dirty="0" smtClean="0"/>
              <a:t>Purpose </a:t>
            </a:r>
            <a:r>
              <a:rPr lang="en-US" sz="2400" dirty="0"/>
              <a:t>and </a:t>
            </a:r>
            <a:r>
              <a:rPr lang="en-US" sz="2400" dirty="0" smtClean="0"/>
              <a:t>audience</a:t>
            </a:r>
          </a:p>
          <a:p>
            <a:pPr marL="342900" indent="-342900">
              <a:buFont typeface="Wingdings" panose="05000000000000000000" pitchFamily="2" charset="2"/>
              <a:buChar char="§"/>
            </a:pPr>
            <a:r>
              <a:rPr lang="en-US" sz="2400" dirty="0" smtClean="0"/>
              <a:t>Merit </a:t>
            </a:r>
            <a:r>
              <a:rPr lang="en-US" sz="2400" dirty="0"/>
              <a:t>in terms of communicating purpose and reaching intended </a:t>
            </a:r>
            <a:r>
              <a:rPr lang="en-US" sz="2400" dirty="0" smtClean="0"/>
              <a:t>audience</a:t>
            </a:r>
          </a:p>
          <a:p>
            <a:pPr marL="342900" indent="-342900">
              <a:buFont typeface="Wingdings" panose="05000000000000000000" pitchFamily="2" charset="2"/>
              <a:buChar char="§"/>
            </a:pPr>
            <a:r>
              <a:rPr lang="en-US" sz="2400" dirty="0" smtClean="0"/>
              <a:t>Emotional impact</a:t>
            </a:r>
          </a:p>
          <a:p>
            <a:pPr marL="342900" indent="-342900">
              <a:buFont typeface="Wingdings" panose="05000000000000000000" pitchFamily="2" charset="2"/>
              <a:buChar char="§"/>
            </a:pPr>
            <a:r>
              <a:rPr lang="en-US" sz="2400" dirty="0" smtClean="0"/>
              <a:t>Bias/traces </a:t>
            </a:r>
            <a:r>
              <a:rPr lang="en-US" sz="2400" dirty="0"/>
              <a:t>of manipulative intent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p:nvPr/>
        </p:nvSpPr>
        <p:spPr>
          <a:xfrm>
            <a:off x="1041400" y="2393692"/>
            <a:ext cx="9804400"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Garamond"/>
                <a:ea typeface="Garamond"/>
                <a:cs typeface="Garamond"/>
                <a:sym typeface="Garamond"/>
              </a:rPr>
              <a:t>1. All media messages are constructed.</a:t>
            </a:r>
            <a:endParaRPr/>
          </a:p>
          <a:p>
            <a:pPr marL="0" marR="0" lvl="0" indent="0" algn="l" rtl="0">
              <a:spcBef>
                <a:spcPts val="0"/>
              </a:spcBef>
              <a:spcAft>
                <a:spcPts val="0"/>
              </a:spcAft>
              <a:buNone/>
            </a:pPr>
            <a:r>
              <a:rPr lang="en-US" sz="2800">
                <a:solidFill>
                  <a:schemeClr val="dk1"/>
                </a:solidFill>
                <a:latin typeface="Garamond"/>
                <a:ea typeface="Garamond"/>
                <a:cs typeface="Garamond"/>
                <a:sym typeface="Garamond"/>
              </a:rPr>
              <a:t>2. Media messages are constructed using a creative language with its own rules.</a:t>
            </a:r>
            <a:endParaRPr/>
          </a:p>
          <a:p>
            <a:pPr marL="0" marR="0" lvl="0" indent="0" algn="l" rtl="0">
              <a:spcBef>
                <a:spcPts val="0"/>
              </a:spcBef>
              <a:spcAft>
                <a:spcPts val="0"/>
              </a:spcAft>
              <a:buNone/>
            </a:pPr>
            <a:r>
              <a:rPr lang="en-US" sz="2800">
                <a:solidFill>
                  <a:schemeClr val="dk1"/>
                </a:solidFill>
                <a:latin typeface="Garamond"/>
                <a:ea typeface="Garamond"/>
                <a:cs typeface="Garamond"/>
                <a:sym typeface="Garamond"/>
              </a:rPr>
              <a:t>3. Media messages have embedded values and points of view.</a:t>
            </a:r>
            <a:endParaRPr/>
          </a:p>
          <a:p>
            <a:pPr marL="0" marR="0" lvl="0" indent="0" algn="l" rtl="0">
              <a:spcBef>
                <a:spcPts val="0"/>
              </a:spcBef>
              <a:spcAft>
                <a:spcPts val="0"/>
              </a:spcAft>
              <a:buNone/>
            </a:pPr>
            <a:r>
              <a:rPr lang="en-US" sz="2800">
                <a:solidFill>
                  <a:schemeClr val="dk1"/>
                </a:solidFill>
                <a:latin typeface="Garamond"/>
                <a:ea typeface="Garamond"/>
                <a:cs typeface="Garamond"/>
                <a:sym typeface="Garamond"/>
              </a:rPr>
              <a:t>4. Most media messages are organized to gain profit and/or power.</a:t>
            </a:r>
            <a:endParaRPr/>
          </a:p>
          <a:p>
            <a:pPr marL="0" marR="0" lvl="0" indent="0" algn="l" rtl="0">
              <a:spcBef>
                <a:spcPts val="0"/>
              </a:spcBef>
              <a:spcAft>
                <a:spcPts val="0"/>
              </a:spcAft>
              <a:buNone/>
            </a:pPr>
            <a:r>
              <a:rPr lang="en-US" sz="2800">
                <a:solidFill>
                  <a:schemeClr val="dk1"/>
                </a:solidFill>
                <a:latin typeface="Garamond"/>
                <a:ea typeface="Garamond"/>
                <a:cs typeface="Garamond"/>
                <a:sym typeface="Garamond"/>
              </a:rPr>
              <a:t>5. Different people experience the same messages differently.</a:t>
            </a:r>
            <a:endParaRPr/>
          </a:p>
        </p:txBody>
      </p:sp>
      <p:sp>
        <p:nvSpPr>
          <p:cNvPr id="187" name="Google Shape;187;p6"/>
          <p:cNvSpPr/>
          <p:nvPr/>
        </p:nvSpPr>
        <p:spPr>
          <a:xfrm>
            <a:off x="679269" y="1094155"/>
            <a:ext cx="1089442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Garamond"/>
                <a:ea typeface="Garamond"/>
                <a:cs typeface="Garamond"/>
                <a:sym typeface="Garamond"/>
              </a:rPr>
              <a:t>C</a:t>
            </a:r>
            <a:r>
              <a:rPr lang="en-US" sz="3200" b="1" dirty="0" smtClean="0">
                <a:solidFill>
                  <a:schemeClr val="dk1"/>
                </a:solidFill>
                <a:latin typeface="Garamond"/>
                <a:ea typeface="Garamond"/>
                <a:cs typeface="Garamond"/>
                <a:sym typeface="Garamond"/>
              </a:rPr>
              <a:t>ore </a:t>
            </a:r>
            <a:r>
              <a:rPr lang="en-US" sz="3200" b="1" dirty="0">
                <a:solidFill>
                  <a:schemeClr val="dk1"/>
                </a:solidFill>
                <a:latin typeface="Garamond"/>
                <a:ea typeface="Garamond"/>
                <a:cs typeface="Garamond"/>
                <a:sym typeface="Garamond"/>
              </a:rPr>
              <a:t>assumptions (keep these in mind when you analyze visuals):</a:t>
            </a:r>
            <a:endParaRPr sz="3200" dirty="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lvl="0">
              <a:buSzPts val="2800"/>
            </a:pPr>
            <a:r>
              <a:rPr lang="en-US" sz="2800" dirty="0"/>
              <a:t>Key Questions to answer in order to understand the </a:t>
            </a:r>
            <a:r>
              <a:rPr lang="en-US" sz="2800" b="1" dirty="0"/>
              <a:t>semantics of a </a:t>
            </a:r>
            <a:r>
              <a:rPr lang="en-US" sz="2800" b="1" dirty="0" smtClean="0"/>
              <a:t>visual </a:t>
            </a:r>
            <a:r>
              <a:rPr lang="en-US" sz="2800" dirty="0" smtClean="0"/>
              <a:t>(the aspects listed previously would be embedded in the responses to these questions)</a:t>
            </a:r>
            <a:endParaRPr dirty="0"/>
          </a:p>
        </p:txBody>
      </p:sp>
      <p:sp>
        <p:nvSpPr>
          <p:cNvPr id="193" name="Google Shape;193;p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979"/>
              <a:buChar char="•"/>
            </a:pPr>
            <a:r>
              <a:rPr lang="en-US" sz="2590" dirty="0"/>
              <a:t>Who created this </a:t>
            </a:r>
            <a:r>
              <a:rPr lang="en-US" sz="2590" dirty="0" smtClean="0"/>
              <a:t>message and why?</a:t>
            </a:r>
            <a:endParaRPr dirty="0"/>
          </a:p>
          <a:p>
            <a:pPr marL="285750" lvl="0" indent="-285750" algn="l" rtl="0">
              <a:lnSpc>
                <a:spcPct val="90000"/>
              </a:lnSpc>
              <a:spcBef>
                <a:spcPts val="1118"/>
              </a:spcBef>
              <a:spcAft>
                <a:spcPts val="0"/>
              </a:spcAft>
              <a:buSzPts val="2979"/>
              <a:buChar char="•"/>
            </a:pPr>
            <a:r>
              <a:rPr lang="en-US" sz="2590" dirty="0"/>
              <a:t>What techniques are used to attract my attention</a:t>
            </a:r>
            <a:r>
              <a:rPr lang="en-US" sz="2590" dirty="0" smtClean="0"/>
              <a:t>? Alternatively, are any techniques misused or distracting?</a:t>
            </a:r>
          </a:p>
          <a:p>
            <a:pPr marL="285750" lvl="0" indent="-285750" algn="l" rtl="0">
              <a:lnSpc>
                <a:spcPct val="90000"/>
              </a:lnSpc>
              <a:spcBef>
                <a:spcPts val="1118"/>
              </a:spcBef>
              <a:spcAft>
                <a:spcPts val="0"/>
              </a:spcAft>
              <a:buSzPts val="2979"/>
              <a:buChar char="•"/>
            </a:pPr>
            <a:r>
              <a:rPr lang="en-US" sz="2590" dirty="0" smtClean="0"/>
              <a:t>Who is the intended audience? Does the message reach them?</a:t>
            </a:r>
            <a:endParaRPr dirty="0"/>
          </a:p>
          <a:p>
            <a:pPr marL="285750" lvl="0" indent="-285750" algn="l" rtl="0">
              <a:lnSpc>
                <a:spcPct val="90000"/>
              </a:lnSpc>
              <a:spcBef>
                <a:spcPts val="1118"/>
              </a:spcBef>
              <a:spcAft>
                <a:spcPts val="0"/>
              </a:spcAft>
              <a:buSzPts val="2979"/>
              <a:buChar char="•"/>
            </a:pPr>
            <a:r>
              <a:rPr lang="en-US" sz="2590" dirty="0"/>
              <a:t>How might different people understand this message differently from me</a:t>
            </a:r>
            <a:r>
              <a:rPr lang="en-US" sz="2590" dirty="0" smtClean="0"/>
              <a:t>?</a:t>
            </a: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p:nvPr/>
        </p:nvSpPr>
        <p:spPr>
          <a:xfrm>
            <a:off x="1223554" y="1018903"/>
            <a:ext cx="9744891"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dk1"/>
                </a:solidFill>
                <a:latin typeface="Garamond"/>
                <a:ea typeface="Garamond"/>
                <a:cs typeface="Garamond"/>
                <a:sym typeface="Garamond"/>
              </a:rPr>
              <a:t>PROPAGANDA</a:t>
            </a:r>
            <a:endParaRPr/>
          </a:p>
          <a:p>
            <a:pPr marL="0" marR="0" lvl="0" indent="0" algn="l" rtl="0">
              <a:spcBef>
                <a:spcPts val="0"/>
              </a:spcBef>
              <a:spcAft>
                <a:spcPts val="0"/>
              </a:spcAft>
              <a:buNone/>
            </a:pPr>
            <a:endParaRPr sz="36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3600" b="1" cap="none">
                <a:solidFill>
                  <a:schemeClr val="dk1"/>
                </a:solidFill>
                <a:latin typeface="Garamond"/>
                <a:ea typeface="Garamond"/>
                <a:cs typeface="Garamond"/>
                <a:sym typeface="Garamond"/>
              </a:rPr>
              <a:t>NOUN</a:t>
            </a:r>
            <a:endParaRPr/>
          </a:p>
          <a:p>
            <a:pPr marL="0" marR="0" lvl="0" indent="0" algn="l" rtl="0">
              <a:spcBef>
                <a:spcPts val="0"/>
              </a:spcBef>
              <a:spcAft>
                <a:spcPts val="0"/>
              </a:spcAft>
              <a:buNone/>
            </a:pPr>
            <a:endParaRPr sz="3600" b="1" cap="none">
              <a:solidFill>
                <a:schemeClr val="dk1"/>
              </a:solidFill>
              <a:latin typeface="Garamond"/>
              <a:ea typeface="Garamond"/>
              <a:cs typeface="Garamond"/>
              <a:sym typeface="Garamond"/>
            </a:endParaRPr>
          </a:p>
          <a:p>
            <a:pPr marL="0" marR="0" lvl="0" indent="-228600" algn="l" rtl="0">
              <a:spcBef>
                <a:spcPts val="0"/>
              </a:spcBef>
              <a:spcAft>
                <a:spcPts val="0"/>
              </a:spcAft>
              <a:buClr>
                <a:schemeClr val="dk1"/>
              </a:buClr>
              <a:buSzPts val="3600"/>
              <a:buFont typeface="Arial"/>
              <a:buChar char="•"/>
            </a:pPr>
            <a:r>
              <a:rPr lang="en-US" sz="3600" b="1">
                <a:solidFill>
                  <a:schemeClr val="dk1"/>
                </a:solidFill>
                <a:latin typeface="Garamond"/>
                <a:ea typeface="Garamond"/>
                <a:cs typeface="Garamond"/>
                <a:sym typeface="Garamond"/>
              </a:rPr>
              <a:t>1 </a:t>
            </a:r>
            <a:r>
              <a:rPr lang="en-US" sz="3600">
                <a:solidFill>
                  <a:schemeClr val="dk1"/>
                </a:solidFill>
                <a:latin typeface="Garamond"/>
                <a:ea typeface="Garamond"/>
                <a:cs typeface="Garamond"/>
                <a:sym typeface="Garamond"/>
              </a:rPr>
              <a:t> Information, especially of a biased or misleading nature, used to promote a political cause or point of view. </a:t>
            </a:r>
            <a:r>
              <a:rPr lang="en-US" sz="2000">
                <a:solidFill>
                  <a:schemeClr val="dk1"/>
                </a:solidFill>
                <a:latin typeface="Garamond"/>
                <a:ea typeface="Garamond"/>
                <a:cs typeface="Garamond"/>
                <a:sym typeface="Garamond"/>
              </a:rPr>
              <a:t>(Oxford English Dictionary)</a:t>
            </a:r>
            <a:endParaRPr sz="200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623</Words>
  <Application>Microsoft Office PowerPoint</Application>
  <PresentationFormat>Widescreen</PresentationFormat>
  <Paragraphs>91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Wingdings</vt:lpstr>
      <vt:lpstr>Helvetica Neue</vt:lpstr>
      <vt:lpstr>Garamond</vt:lpstr>
      <vt:lpstr>Arial</vt:lpstr>
      <vt:lpstr>Organic</vt:lpstr>
      <vt:lpstr>Visual Literacy + Propaganda Art: WWII Victory Gardens</vt:lpstr>
      <vt:lpstr>What are different forms (genres) of visual communication?</vt:lpstr>
      <vt:lpstr>What can be interpreted/analyzed through visual literacy?</vt:lpstr>
      <vt:lpstr>PowerPoint Presentation</vt:lpstr>
      <vt:lpstr>PowerPoint Presentation</vt:lpstr>
      <vt:lpstr>PowerPoint Presentation</vt:lpstr>
      <vt:lpstr>PowerPoint Presentation</vt:lpstr>
      <vt:lpstr>Key Questions to answer in order to understand the semantics of a visual (the aspects listed previously would be embedded in the responses to these questions)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Literacy + Propaganda Art: WWII Victory Gardens</dc:title>
  <dc:creator>Microsoft Office User</dc:creator>
  <cp:lastModifiedBy>Mekari, Seana M</cp:lastModifiedBy>
  <cp:revision>3</cp:revision>
  <dcterms:created xsi:type="dcterms:W3CDTF">2019-08-12T05:43:49Z</dcterms:created>
  <dcterms:modified xsi:type="dcterms:W3CDTF">2019-09-17T14:36:41Z</dcterms:modified>
</cp:coreProperties>
</file>